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488" r:id="rId5"/>
    <p:sldId id="259" r:id="rId6"/>
    <p:sldId id="613" r:id="rId7"/>
    <p:sldId id="614" r:id="rId8"/>
    <p:sldId id="615" r:id="rId9"/>
    <p:sldId id="616" r:id="rId10"/>
    <p:sldId id="617" r:id="rId11"/>
    <p:sldId id="618" r:id="rId12"/>
    <p:sldId id="619" r:id="rId13"/>
    <p:sldId id="620" r:id="rId14"/>
    <p:sldId id="621" r:id="rId15"/>
    <p:sldId id="622" r:id="rId16"/>
    <p:sldId id="623" r:id="rId17"/>
    <p:sldId id="624" r:id="rId18"/>
    <p:sldId id="308" r:id="rId19"/>
    <p:sldId id="574" r:id="rId20"/>
    <p:sldId id="575" r:id="rId21"/>
    <p:sldId id="576" r:id="rId22"/>
    <p:sldId id="580" r:id="rId23"/>
    <p:sldId id="581" r:id="rId24"/>
    <p:sldId id="582" r:id="rId25"/>
    <p:sldId id="583" r:id="rId26"/>
    <p:sldId id="573" r:id="rId27"/>
    <p:sldId id="548" r:id="rId28"/>
    <p:sldId id="553" r:id="rId29"/>
    <p:sldId id="555" r:id="rId30"/>
    <p:sldId id="552" r:id="rId31"/>
    <p:sldId id="551" r:id="rId32"/>
    <p:sldId id="549" r:id="rId33"/>
    <p:sldId id="550" r:id="rId34"/>
    <p:sldId id="307" r:id="rId35"/>
    <p:sldId id="317" r:id="rId36"/>
    <p:sldId id="320" r:id="rId37"/>
    <p:sldId id="319" r:id="rId38"/>
    <p:sldId id="572" r:id="rId39"/>
    <p:sldId id="610" r:id="rId40"/>
    <p:sldId id="611" r:id="rId41"/>
    <p:sldId id="612" r:id="rId42"/>
    <p:sldId id="590" r:id="rId43"/>
    <p:sldId id="625" r:id="rId44"/>
    <p:sldId id="626" r:id="rId45"/>
    <p:sldId id="627" r:id="rId46"/>
    <p:sldId id="628" r:id="rId47"/>
    <p:sldId id="629" r:id="rId48"/>
    <p:sldId id="272" r:id="rId4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0" autoAdjust="0"/>
    <p:restoredTop sz="94660"/>
  </p:normalViewPr>
  <p:slideViewPr>
    <p:cSldViewPr snapToGrid="0">
      <p:cViewPr varScale="1">
        <p:scale>
          <a:sx n="72" d="100"/>
          <a:sy n="72" d="100"/>
        </p:scale>
        <p:origin x="6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00788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6215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8443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94060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771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6307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5052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656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74403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60309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8510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t>01/07/2025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t>01/07/2025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t>01/07/2025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t>01/07/2025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t>01/07/2025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t>01/07/2025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05838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1.tce.pr.gov.br/conteudo/prejulgado-n&#186;-6/82361/area/24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pPr marL="0" indent="0" algn="just">
              <a:buNone/>
            </a:pPr>
            <a:endParaRPr lang="pt-BR" b="1" u="sng" dirty="0" smtClean="0">
              <a:latin typeface="Arial" panose="020B0604020202020204" pitchFamily="34" charset="0"/>
              <a:cs typeface="Arial" panose="020B0604020202020204" pitchFamily="34" charset="0"/>
            </a:endParaRPr>
          </a:p>
          <a:p>
            <a:pPr marL="0" indent="0" algn="just">
              <a:buNone/>
            </a:pPr>
            <a:r>
              <a:rPr lang="pt-BR" u="sng" dirty="0"/>
              <a:t>Sim</a:t>
            </a:r>
            <a:r>
              <a:rPr lang="pt-BR" dirty="0"/>
              <a:t>, o advogado público tem o dever de denunciar ao gestor (ou autoridade competente) irregularidades que tome conhecimento no exercício da função pública. </a:t>
            </a:r>
            <a:r>
              <a:rPr lang="pt-BR" u="sng" dirty="0"/>
              <a:t>Essa obrigação visa garantir a moralidade e eficiência da administração pública e está fundamentada no dever de lealdade e </a:t>
            </a:r>
            <a:r>
              <a:rPr lang="pt-BR" u="sng" dirty="0" smtClean="0"/>
              <a:t>legalidade</a:t>
            </a:r>
            <a:r>
              <a:rPr lang="pt-BR" dirty="0" smtClean="0"/>
              <a:t>. </a:t>
            </a:r>
            <a:r>
              <a:rPr lang="pt-BR" b="1" dirty="0" smtClean="0"/>
              <a:t>O Advogado público realiza o controle jurídico na Administração Pública, assim, tomando conhecimento de irregularidades, deve levar ao conhecimento do Gestor</a:t>
            </a:r>
            <a:r>
              <a:rPr lang="pt-BR" dirty="0" smtClean="0"/>
              <a:t>.</a:t>
            </a:r>
            <a:endParaRPr lang="pt-BR" sz="1500"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58957" y="650160"/>
            <a:ext cx="9939130" cy="1138773"/>
          </a:xfrm>
          <a:prstGeom prst="rect">
            <a:avLst/>
          </a:prstGeom>
          <a:noFill/>
        </p:spPr>
        <p:txBody>
          <a:bodyPr wrap="square" rtlCol="0">
            <a:spAutoFit/>
          </a:bodyPr>
          <a:lstStyle/>
          <a:p>
            <a:pPr algn="ctr"/>
            <a:r>
              <a:rPr lang="pt-BR" sz="3400" b="1" dirty="0"/>
              <a:t>Advogado Público tem o dever de denunciar irregularidades de que tome conhecimento ao Gestor?</a:t>
            </a:r>
          </a:p>
        </p:txBody>
      </p:sp>
    </p:spTree>
    <p:extLst>
      <p:ext uri="{BB962C8B-B14F-4D97-AF65-F5344CB8AC3E}">
        <p14:creationId xmlns:p14="http://schemas.microsoft.com/office/powerpoint/2010/main" val="332695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lnSpcReduction="10000"/>
          </a:bodyPr>
          <a:lstStyle/>
          <a:p>
            <a:pPr marL="0" indent="0" algn="just">
              <a:buNone/>
            </a:pPr>
            <a:r>
              <a:rPr lang="pt-BR" b="1" u="sng" dirty="0" smtClean="0"/>
              <a:t>Não </a:t>
            </a:r>
            <a:r>
              <a:rPr lang="pt-BR" b="1" u="sng" dirty="0"/>
              <a:t>é possível a terceirização</a:t>
            </a:r>
            <a:r>
              <a:rPr lang="pt-BR" u="sng" dirty="0"/>
              <a:t>, como um todo, dos setores jurídico e contábil, pois neles estão compreendidos serviços de caráter rotineiro, ordinário ou comum dessas entidades</a:t>
            </a:r>
            <a:r>
              <a:rPr lang="pt-BR" dirty="0"/>
              <a:t>.</a:t>
            </a:r>
            <a:r>
              <a:rPr lang="pt-BR" b="1" dirty="0"/>
              <a:t> </a:t>
            </a:r>
            <a:r>
              <a:rPr lang="pt-BR" dirty="0"/>
              <a:t>Mas o </a:t>
            </a:r>
            <a:r>
              <a:rPr lang="pt-BR" b="1" u="sng" dirty="0"/>
              <a:t>serviço de patrocínio ou defesa de causas judiciais ou administrativas </a:t>
            </a:r>
            <a:r>
              <a:rPr lang="pt-BR" dirty="0"/>
              <a:t>pode ser contratado por meio de inexigibilidade de licitação</a:t>
            </a:r>
            <a:r>
              <a:rPr lang="pt-BR" b="1" u="sng" dirty="0"/>
              <a:t>, desde que sejam serviços técnicos especializados e seja comprovada a notória especialização</a:t>
            </a:r>
            <a:r>
              <a:rPr lang="pt-BR" dirty="0"/>
              <a:t> dos profissionais ou empresas contratadas.</a:t>
            </a:r>
            <a:r>
              <a:rPr lang="pt-BR" b="1" dirty="0"/>
              <a:t> (Prejulgado 6, TCE/PR)</a:t>
            </a:r>
            <a:endParaRPr lang="pt-BR" dirty="0"/>
          </a:p>
          <a:p>
            <a:pPr algn="just"/>
            <a:endParaRPr lang="pt-BR" dirty="0"/>
          </a:p>
          <a:p>
            <a:pPr marL="0" indent="0" algn="just">
              <a:buNone/>
            </a:pPr>
            <a:r>
              <a:rPr lang="pt-BR" dirty="0"/>
              <a:t>Portanto, </a:t>
            </a:r>
            <a:r>
              <a:rPr lang="pt-BR" u="sng" dirty="0"/>
              <a:t>a contratação sob o regime de inexigibilidade de licitação não é possível para os serviços de patrocínio ou defesa de causas judiciais ou administrativas de caráter rotineiro, ordinário ou comum</a:t>
            </a:r>
            <a:r>
              <a:rPr lang="pt-BR" dirty="0"/>
              <a:t>.</a:t>
            </a:r>
          </a:p>
          <a:p>
            <a:pPr marL="0" indent="0" algn="just">
              <a:buNone/>
            </a:pPr>
            <a:endParaRPr lang="pt-BR" sz="1500"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58957" y="650160"/>
            <a:ext cx="9939130" cy="1138773"/>
          </a:xfrm>
          <a:prstGeom prst="rect">
            <a:avLst/>
          </a:prstGeom>
          <a:noFill/>
        </p:spPr>
        <p:txBody>
          <a:bodyPr wrap="square" rtlCol="0">
            <a:spAutoFit/>
          </a:bodyPr>
          <a:lstStyle/>
          <a:p>
            <a:pPr algn="ctr"/>
            <a:r>
              <a:rPr lang="pt-BR" sz="3400" b="1" dirty="0" smtClean="0"/>
              <a:t>Contratação de Advogados por inexigibilidade de Licitação/Terceirização</a:t>
            </a:r>
            <a:endParaRPr lang="pt-BR" sz="3400" b="1" dirty="0"/>
          </a:p>
        </p:txBody>
      </p:sp>
    </p:spTree>
    <p:extLst>
      <p:ext uri="{BB962C8B-B14F-4D97-AF65-F5344CB8AC3E}">
        <p14:creationId xmlns:p14="http://schemas.microsoft.com/office/powerpoint/2010/main" val="423642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20000"/>
          </a:bodyPr>
          <a:lstStyle/>
          <a:p>
            <a:pPr marL="0" indent="0" algn="just">
              <a:buNone/>
            </a:pPr>
            <a:r>
              <a:rPr lang="pt-BR" dirty="0"/>
              <a:t>A advocacia pública desempenha </a:t>
            </a:r>
            <a:r>
              <a:rPr lang="pt-BR" b="1" u="sng" dirty="0"/>
              <a:t>papel crucial na implementação e manutenção de políticas públicas e na realização dos direitos fundamentais, atuando</a:t>
            </a:r>
            <a:r>
              <a:rPr lang="pt-BR" dirty="0"/>
              <a:t>, ao lado e conjuntamente com as demais funções essenciais à Justiça, para que os entes federativos cumpram os objetivos previstos na Constituição.</a:t>
            </a:r>
          </a:p>
          <a:p>
            <a:pPr marL="0" indent="0" algn="just">
              <a:buNone/>
            </a:pPr>
            <a:r>
              <a:rPr lang="pt-BR" dirty="0"/>
              <a:t> </a:t>
            </a:r>
          </a:p>
          <a:p>
            <a:pPr marL="0" indent="0" algn="just">
              <a:buNone/>
            </a:pPr>
            <a:r>
              <a:rPr lang="pt-BR" b="1" dirty="0"/>
              <a:t>O</a:t>
            </a:r>
            <a:r>
              <a:rPr lang="pt-BR" b="1" dirty="0" smtClean="0"/>
              <a:t>s </a:t>
            </a:r>
            <a:r>
              <a:rPr lang="pt-BR" b="1" dirty="0"/>
              <a:t>honorários advocatícios são um instrumento indispensável de valorização da advocacia pública, reforçando sua independência funcional e incentivando a excelência na performance e a eficiência na prestação de serviços jurídicos.</a:t>
            </a:r>
            <a:r>
              <a:rPr lang="pt-BR" dirty="0"/>
              <a:t> Sua </a:t>
            </a:r>
            <a:r>
              <a:rPr lang="pt-BR" u="sng" dirty="0"/>
              <a:t>natureza autônoma e alimentar assegura melhores condições de trabalho às advogadas e aos advogados públicos</a:t>
            </a:r>
            <a:r>
              <a:rPr lang="pt-BR" dirty="0"/>
              <a:t>, além de reconhecer seu papel estratégico na defesa do interesse público e na promoção da justiça social.</a:t>
            </a:r>
          </a:p>
          <a:p>
            <a:pPr marL="0" indent="0" algn="just">
              <a:buNone/>
            </a:pPr>
            <a:endParaRPr lang="pt-BR" sz="1500"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58957" y="650160"/>
            <a:ext cx="9939130" cy="615553"/>
          </a:xfrm>
          <a:prstGeom prst="rect">
            <a:avLst/>
          </a:prstGeom>
          <a:noFill/>
        </p:spPr>
        <p:txBody>
          <a:bodyPr wrap="square" rtlCol="0">
            <a:spAutoFit/>
          </a:bodyPr>
          <a:lstStyle/>
          <a:p>
            <a:pPr algn="ctr"/>
            <a:r>
              <a:rPr lang="pt-BR" sz="3400" b="1" dirty="0" smtClean="0"/>
              <a:t>HONORÁRIOS DE SUCUMBÊNCIA</a:t>
            </a:r>
            <a:endParaRPr lang="pt-BR" sz="3400" b="1" dirty="0"/>
          </a:p>
        </p:txBody>
      </p:sp>
    </p:spTree>
    <p:extLst>
      <p:ext uri="{BB962C8B-B14F-4D97-AF65-F5344CB8AC3E}">
        <p14:creationId xmlns:p14="http://schemas.microsoft.com/office/powerpoint/2010/main" val="109090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lnSpcReduction="10000"/>
          </a:bodyPr>
          <a:lstStyle/>
          <a:p>
            <a:pPr algn="just"/>
            <a:r>
              <a:rPr lang="pt-BR" sz="2600" dirty="0" smtClean="0">
                <a:latin typeface="Arial" panose="020B0604020202020204" pitchFamily="34" charset="0"/>
                <a:cs typeface="Arial" panose="020B0604020202020204" pitchFamily="34" charset="0"/>
              </a:rPr>
              <a:t>Existência </a:t>
            </a:r>
            <a:r>
              <a:rPr lang="pt-BR" sz="2600" dirty="0">
                <a:latin typeface="Arial" panose="020B0604020202020204" pitchFamily="34" charset="0"/>
                <a:cs typeface="Arial" panose="020B0604020202020204" pitchFamily="34" charset="0"/>
              </a:rPr>
              <a:t>de lei autorizadora; </a:t>
            </a:r>
          </a:p>
          <a:p>
            <a:pPr algn="just"/>
            <a:r>
              <a:rPr lang="pt-BR" sz="2600" dirty="0">
                <a:latin typeface="Arial" panose="020B0604020202020204" pitchFamily="34" charset="0"/>
                <a:cs typeface="Arial" panose="020B0604020202020204" pitchFamily="34" charset="0"/>
              </a:rPr>
              <a:t>Seja através de um fundo (a Fazenda recebe e repassa);  </a:t>
            </a:r>
          </a:p>
          <a:p>
            <a:pPr algn="just"/>
            <a:r>
              <a:rPr lang="pt-BR" sz="2600" dirty="0">
                <a:latin typeface="Arial" panose="020B0604020202020204" pitchFamily="34" charset="0"/>
                <a:cs typeface="Arial" panose="020B0604020202020204" pitchFamily="34" charset="0"/>
              </a:rPr>
              <a:t>Seja respeitado o teto constitucional; </a:t>
            </a:r>
          </a:p>
          <a:p>
            <a:pPr algn="just"/>
            <a:r>
              <a:rPr lang="pt-BR" sz="2600" dirty="0">
                <a:latin typeface="Arial" panose="020B0604020202020204" pitchFamily="34" charset="0"/>
                <a:cs typeface="Arial" panose="020B0604020202020204" pitchFamily="34" charset="0"/>
              </a:rPr>
              <a:t>Existam critérios de repasses; </a:t>
            </a:r>
          </a:p>
          <a:p>
            <a:pPr algn="just"/>
            <a:r>
              <a:rPr lang="pt-BR" sz="2600" dirty="0">
                <a:latin typeface="Arial" panose="020B0604020202020204" pitchFamily="34" charset="0"/>
                <a:cs typeface="Arial" panose="020B0604020202020204" pitchFamily="34" charset="0"/>
              </a:rPr>
              <a:t>Seja aproveitada parte dos recursos para reequipamento do setor jurídico. </a:t>
            </a:r>
          </a:p>
          <a:p>
            <a:pPr algn="just"/>
            <a:endParaRPr lang="pt-BR" sz="2600" dirty="0">
              <a:latin typeface="Arial" panose="020B0604020202020204" pitchFamily="34" charset="0"/>
              <a:cs typeface="Arial" panose="020B0604020202020204" pitchFamily="34" charset="0"/>
            </a:endParaRPr>
          </a:p>
          <a:p>
            <a:pPr marL="0" indent="0" algn="just">
              <a:buNone/>
            </a:pPr>
            <a:r>
              <a:rPr lang="pt-BR" sz="2600" dirty="0">
                <a:latin typeface="Arial" panose="020B0604020202020204" pitchFamily="34" charset="0"/>
                <a:cs typeface="Arial" panose="020B0604020202020204" pitchFamily="34" charset="0"/>
              </a:rPr>
              <a:t>Inclusive, havendo o fundo público, é possível a retenção do IR e recolhimento da contribuição previdenciária, gerando reflexos em férias, 13º salário e aposentadoria, com manutenção do padrão financeiro.</a:t>
            </a:r>
          </a:p>
          <a:p>
            <a:pPr marL="0" indent="0" algn="just">
              <a:buNone/>
            </a:pPr>
            <a:endParaRPr lang="pt-BR" sz="1500"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98713" y="650160"/>
            <a:ext cx="9939130" cy="615553"/>
          </a:xfrm>
          <a:prstGeom prst="rect">
            <a:avLst/>
          </a:prstGeom>
          <a:noFill/>
        </p:spPr>
        <p:txBody>
          <a:bodyPr wrap="square" rtlCol="0">
            <a:spAutoFit/>
          </a:bodyPr>
          <a:lstStyle/>
          <a:p>
            <a:pPr algn="ctr"/>
            <a:r>
              <a:rPr lang="pt-BR" sz="3400" b="1" dirty="0" smtClean="0"/>
              <a:t>HONORÁRIOS DE SUCUMBÊNCIA: PRESSUPOSTOS</a:t>
            </a:r>
            <a:endParaRPr lang="pt-BR" sz="3400" b="1" dirty="0"/>
          </a:p>
        </p:txBody>
      </p:sp>
    </p:spTree>
    <p:extLst>
      <p:ext uri="{BB962C8B-B14F-4D97-AF65-F5344CB8AC3E}">
        <p14:creationId xmlns:p14="http://schemas.microsoft.com/office/powerpoint/2010/main" val="84745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10000"/>
          </a:bodyPr>
          <a:lstStyle/>
          <a:p>
            <a:pPr marL="0" lvl="0" indent="0" algn="just">
              <a:buNone/>
            </a:pPr>
            <a:r>
              <a:rPr lang="pt-BR" sz="2600" dirty="0">
                <a:solidFill>
                  <a:prstClr val="black"/>
                </a:solidFill>
                <a:latin typeface="Arial" panose="020B0604020202020204" pitchFamily="34" charset="0"/>
                <a:cs typeface="Arial" panose="020B0604020202020204" pitchFamily="34" charset="0"/>
              </a:rPr>
              <a:t>O conselheiro Fernando Guimarães destacou que os procuradores municipais devem ser </a:t>
            </a:r>
            <a:r>
              <a:rPr lang="pt-BR" sz="2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remunerados por meio de subsídio</a:t>
            </a:r>
            <a:r>
              <a:rPr lang="pt-BR" sz="2600" dirty="0">
                <a:solidFill>
                  <a:prstClr val="black"/>
                </a:solidFill>
                <a:latin typeface="Arial" panose="020B0604020202020204" pitchFamily="34" charset="0"/>
                <a:cs typeface="Arial" panose="020B0604020202020204" pitchFamily="34" charset="0"/>
              </a:rPr>
              <a:t>, em atendimento ao que prescreve o artigo 39, parágrafo 4º, combinado ao artigo 135 da CF/88</a:t>
            </a:r>
            <a:r>
              <a:rPr lang="pt-BR" sz="2600" dirty="0" smtClean="0">
                <a:solidFill>
                  <a:prstClr val="black"/>
                </a:solidFill>
                <a:latin typeface="Arial" panose="020B0604020202020204" pitchFamily="34" charset="0"/>
                <a:cs typeface="Arial" panose="020B0604020202020204" pitchFamily="34" charset="0"/>
              </a:rPr>
              <a:t>.</a:t>
            </a:r>
          </a:p>
          <a:p>
            <a:pPr marL="0" lvl="0" indent="0" algn="just">
              <a:buNone/>
            </a:pPr>
            <a:endParaRPr lang="pt-BR" sz="2600" dirty="0">
              <a:solidFill>
                <a:prstClr val="black"/>
              </a:solidFill>
              <a:latin typeface="Arial" panose="020B0604020202020204" pitchFamily="34" charset="0"/>
              <a:cs typeface="Arial" panose="020B0604020202020204" pitchFamily="34" charset="0"/>
            </a:endParaRPr>
          </a:p>
          <a:p>
            <a:pPr marL="0" lvl="0" indent="0" algn="just">
              <a:buNone/>
            </a:pPr>
            <a:r>
              <a:rPr lang="pt-BR" sz="2600" dirty="0">
                <a:solidFill>
                  <a:prstClr val="black"/>
                </a:solidFill>
                <a:latin typeface="Arial" panose="020B0604020202020204" pitchFamily="34" charset="0"/>
                <a:cs typeface="Arial" panose="020B0604020202020204" pitchFamily="34" charset="0"/>
              </a:rPr>
              <a:t>"</a:t>
            </a:r>
            <a:r>
              <a:rPr lang="pt-BR" sz="2600" b="1" dirty="0">
                <a:solidFill>
                  <a:prstClr val="black"/>
                </a:solidFill>
                <a:latin typeface="Arial" panose="020B0604020202020204" pitchFamily="34" charset="0"/>
                <a:cs typeface="Arial" panose="020B0604020202020204" pitchFamily="34" charset="0"/>
              </a:rPr>
              <a:t>Os honorários de sucumbência não podem ser considerados como vencimento base</a:t>
            </a:r>
            <a:r>
              <a:rPr lang="pt-BR" sz="2600" dirty="0">
                <a:solidFill>
                  <a:prstClr val="black"/>
                </a:solidFill>
                <a:latin typeface="Arial" panose="020B0604020202020204" pitchFamily="34" charset="0"/>
                <a:cs typeface="Arial" panose="020B0604020202020204" pitchFamily="34" charset="0"/>
              </a:rPr>
              <a:t>, pois somente serão recebidos se a fazenda pública for vencedora em procedimentos judiciais; e seu pagamento aos advogados públicos representa um incentivo à diligência desses profissionais na defesa do interesse público. Portanto, eles podem ser pagos juntamente com o subsídio dos procuradores municipais", afirmou o relator.</a:t>
            </a:r>
          </a:p>
          <a:p>
            <a:pPr marL="0" lvl="0" indent="0" algn="just">
              <a:buNone/>
            </a:pPr>
            <a:r>
              <a:rPr lang="pt-BR" sz="2600" dirty="0" smtClean="0">
                <a:solidFill>
                  <a:prstClr val="black"/>
                </a:solidFill>
                <a:latin typeface="Arial" panose="020B0604020202020204" pitchFamily="34" charset="0"/>
                <a:cs typeface="Arial" panose="020B0604020202020204" pitchFamily="34" charset="0"/>
              </a:rPr>
              <a:t>Acórdão </a:t>
            </a:r>
            <a:r>
              <a:rPr lang="pt-BR" sz="2600" dirty="0">
                <a:solidFill>
                  <a:prstClr val="black"/>
                </a:solidFill>
                <a:latin typeface="Arial" panose="020B0604020202020204" pitchFamily="34" charset="0"/>
                <a:cs typeface="Arial" panose="020B0604020202020204" pitchFamily="34" charset="0"/>
              </a:rPr>
              <a:t>nº 1457/19 - Tribunal Pleno</a:t>
            </a:r>
          </a:p>
          <a:p>
            <a:pPr marL="0" indent="0" algn="just">
              <a:buNone/>
            </a:pPr>
            <a:endParaRPr lang="pt-BR" sz="1500" dirty="0" smtClean="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98713" y="650160"/>
            <a:ext cx="9939130" cy="615553"/>
          </a:xfrm>
          <a:prstGeom prst="rect">
            <a:avLst/>
          </a:prstGeom>
          <a:noFill/>
        </p:spPr>
        <p:txBody>
          <a:bodyPr wrap="square" rtlCol="0">
            <a:spAutoFit/>
          </a:bodyPr>
          <a:lstStyle/>
          <a:p>
            <a:pPr algn="ctr"/>
            <a:r>
              <a:rPr lang="pt-BR" sz="3400" b="1" dirty="0" smtClean="0"/>
              <a:t>HONORÁRIOS DE SUCUMBÊNCIA x SUBSÍDIO</a:t>
            </a:r>
            <a:endParaRPr lang="pt-BR" sz="3400" b="1" dirty="0"/>
          </a:p>
        </p:txBody>
      </p:sp>
    </p:spTree>
    <p:extLst>
      <p:ext uri="{BB962C8B-B14F-4D97-AF65-F5344CB8AC3E}">
        <p14:creationId xmlns:p14="http://schemas.microsoft.com/office/powerpoint/2010/main" val="77304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dirty="0">
                <a:latin typeface="Arial" panose="020B0604020202020204" pitchFamily="34" charset="0"/>
                <a:cs typeface="Arial" panose="020B0604020202020204" pitchFamily="34" charset="0"/>
              </a:rPr>
              <a:t>A remuneração dos procuradores municipais deve ser fixada por meio de </a:t>
            </a:r>
            <a:r>
              <a:rPr 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subsídio</a:t>
            </a:r>
            <a:r>
              <a:rPr lang="pt-BR" dirty="0">
                <a:latin typeface="Arial" panose="020B0604020202020204" pitchFamily="34" charset="0"/>
                <a:cs typeface="Arial" panose="020B0604020202020204" pitchFamily="34" charset="0"/>
              </a:rPr>
              <a:t> e está limitada ao mesmo </a:t>
            </a:r>
            <a:r>
              <a:rPr 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teto constitucional dos desembargadores do Tribunal de Justiça (TJ), </a:t>
            </a:r>
            <a:r>
              <a:rPr lang="pt-BR" dirty="0">
                <a:latin typeface="Arial" panose="020B0604020202020204" pitchFamily="34" charset="0"/>
                <a:cs typeface="Arial" panose="020B0604020202020204" pitchFamily="34" charset="0"/>
              </a:rPr>
              <a:t>correspondente a 90,25%, em espécie, do valor da remuneração dos ministros do Supremo Tribunal Federal (STF). </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RE 663696 – relator Luiz </a:t>
            </a:r>
            <a:r>
              <a:rPr lang="pt-BR" dirty="0" err="1">
                <a:latin typeface="Arial" panose="020B0604020202020204" pitchFamily="34" charset="0"/>
                <a:cs typeface="Arial" panose="020B0604020202020204" pitchFamily="34" charset="0"/>
              </a:rPr>
              <a:t>Fux</a:t>
            </a:r>
            <a:endParaRPr lang="pt-BR" dirty="0">
              <a:latin typeface="Arial" panose="020B0604020202020204" pitchFamily="34" charset="0"/>
              <a:cs typeface="Arial" panose="020B0604020202020204" pitchFamily="34" charset="0"/>
            </a:endParaRPr>
          </a:p>
          <a:p>
            <a:pPr marL="0" indent="0" algn="just">
              <a:buNone/>
            </a:pPr>
            <a:endParaRPr lang="pt-BR" sz="1500" dirty="0" smtClean="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98713" y="650160"/>
            <a:ext cx="9939130" cy="615553"/>
          </a:xfrm>
          <a:prstGeom prst="rect">
            <a:avLst/>
          </a:prstGeom>
          <a:noFill/>
        </p:spPr>
        <p:txBody>
          <a:bodyPr wrap="square" rtlCol="0">
            <a:spAutoFit/>
          </a:bodyPr>
          <a:lstStyle/>
          <a:p>
            <a:pPr algn="ctr"/>
            <a:r>
              <a:rPr lang="pt-BR" sz="3400" b="1" dirty="0" smtClean="0"/>
              <a:t>SUBSÍDIO E TETO REMUNERATÓRIO</a:t>
            </a:r>
            <a:endParaRPr lang="pt-BR" sz="3400" b="1" dirty="0"/>
          </a:p>
        </p:txBody>
      </p:sp>
    </p:spTree>
    <p:extLst>
      <p:ext uri="{BB962C8B-B14F-4D97-AF65-F5344CB8AC3E}">
        <p14:creationId xmlns:p14="http://schemas.microsoft.com/office/powerpoint/2010/main" val="213719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dirty="0">
                <a:latin typeface="Arial" panose="020B0604020202020204" pitchFamily="34" charset="0"/>
                <a:cs typeface="Arial" panose="020B0604020202020204" pitchFamily="34" charset="0"/>
              </a:rPr>
              <a:t>Os honorários sucumbenciais entram no teto?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Sim!</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ADPF 597, ADI 6159 e ADI 6162</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sz="2000" dirty="0">
                <a:latin typeface="Arial" panose="020B0604020202020204" pitchFamily="34" charset="0"/>
                <a:cs typeface="Arial" panose="020B0604020202020204" pitchFamily="34" charset="0"/>
              </a:rPr>
              <a:t>http://www.stf.jus.br/portal/cms/verNoticiaDetalhe.asp?idConteudo=450404</a:t>
            </a:r>
          </a:p>
          <a:p>
            <a:pPr marL="0" indent="0" algn="just">
              <a:buNone/>
            </a:pPr>
            <a:endParaRPr lang="pt-BR" sz="1500" dirty="0" smtClean="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98713" y="650160"/>
            <a:ext cx="9939130" cy="615553"/>
          </a:xfrm>
          <a:prstGeom prst="rect">
            <a:avLst/>
          </a:prstGeom>
          <a:noFill/>
        </p:spPr>
        <p:txBody>
          <a:bodyPr wrap="square" rtlCol="0">
            <a:spAutoFit/>
          </a:bodyPr>
          <a:lstStyle/>
          <a:p>
            <a:pPr algn="ctr"/>
            <a:r>
              <a:rPr lang="pt-BR" sz="3400" b="1" dirty="0" smtClean="0"/>
              <a:t>SUBSÍDIO E TETO REMUNERATÓRIO</a:t>
            </a:r>
            <a:endParaRPr lang="pt-BR" sz="3400" b="1" dirty="0"/>
          </a:p>
        </p:txBody>
      </p:sp>
    </p:spTree>
    <p:extLst>
      <p:ext uri="{BB962C8B-B14F-4D97-AF65-F5344CB8AC3E}">
        <p14:creationId xmlns:p14="http://schemas.microsoft.com/office/powerpoint/2010/main" val="188163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Contratação de advogados por inexigibilidade</a:t>
            </a:r>
          </a:p>
        </p:txBody>
      </p:sp>
      <p:pic>
        <p:nvPicPr>
          <p:cNvPr id="5" name="Imagem 4">
            <a:extLst>
              <a:ext uri="{FF2B5EF4-FFF2-40B4-BE49-F238E27FC236}">
                <a16:creationId xmlns:a16="http://schemas.microsoft.com/office/drawing/2014/main" id="{EF2C7A6A-B2F9-4A65-6F64-FB74414B5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32915"/>
          </a:xfrm>
          <a:prstGeom prst="rect">
            <a:avLst/>
          </a:prstGeom>
        </p:spPr>
      </p:pic>
    </p:spTree>
    <p:extLst>
      <p:ext uri="{BB962C8B-B14F-4D97-AF65-F5344CB8AC3E}">
        <p14:creationId xmlns:p14="http://schemas.microsoft.com/office/powerpoint/2010/main" val="328190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Contratação de advogados por inexigibilidade</a:t>
            </a:r>
          </a:p>
        </p:txBody>
      </p:sp>
      <p:pic>
        <p:nvPicPr>
          <p:cNvPr id="4" name="Imagem 3">
            <a:extLst>
              <a:ext uri="{FF2B5EF4-FFF2-40B4-BE49-F238E27FC236}">
                <a16:creationId xmlns:a16="http://schemas.microsoft.com/office/drawing/2014/main" id="{D59CDCD5-711A-4C2B-1A1F-2F41BBA60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68"/>
            <a:ext cx="12192000" cy="6831463"/>
          </a:xfrm>
          <a:prstGeom prst="rect">
            <a:avLst/>
          </a:prstGeom>
        </p:spPr>
      </p:pic>
    </p:spTree>
    <p:extLst>
      <p:ext uri="{BB962C8B-B14F-4D97-AF65-F5344CB8AC3E}">
        <p14:creationId xmlns:p14="http://schemas.microsoft.com/office/powerpoint/2010/main" val="317857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Contratação de advogados por inexigibilidade</a:t>
            </a:r>
          </a:p>
        </p:txBody>
      </p:sp>
      <p:pic>
        <p:nvPicPr>
          <p:cNvPr id="5" name="Imagem 4">
            <a:extLst>
              <a:ext uri="{FF2B5EF4-FFF2-40B4-BE49-F238E27FC236}">
                <a16:creationId xmlns:a16="http://schemas.microsoft.com/office/drawing/2014/main" id="{28E07177-B4FD-66E4-9D2C-707261901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49"/>
            <a:ext cx="12192000" cy="6843301"/>
          </a:xfrm>
          <a:prstGeom prst="rect">
            <a:avLst/>
          </a:prstGeom>
        </p:spPr>
      </p:pic>
    </p:spTree>
    <p:extLst>
      <p:ext uri="{BB962C8B-B14F-4D97-AF65-F5344CB8AC3E}">
        <p14:creationId xmlns:p14="http://schemas.microsoft.com/office/powerpoint/2010/main" val="54362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31539" y="972809"/>
            <a:ext cx="11401778" cy="1077218"/>
          </a:xfrm>
          <a:prstGeom prst="rect">
            <a:avLst/>
          </a:prstGeom>
          <a:noFill/>
        </p:spPr>
        <p:txBody>
          <a:bodyPr wrap="square" rtlCol="0">
            <a:spAutoFit/>
          </a:bodyPr>
          <a:lstStyle/>
          <a:p>
            <a:pPr algn="ctr"/>
            <a:r>
              <a:rPr lang="pt-BR" sz="3200" dirty="0">
                <a:latin typeface="Arial Black" panose="020B0A04020102020204" pitchFamily="34" charset="0"/>
              </a:rPr>
              <a:t>Advocacia Municipal: Temas </a:t>
            </a:r>
            <a:r>
              <a:rPr lang="pt-BR" sz="3200" dirty="0" smtClean="0">
                <a:latin typeface="Arial Black" panose="020B0A04020102020204" pitchFamily="34" charset="0"/>
              </a:rPr>
              <a:t>Avulsos</a:t>
            </a:r>
          </a:p>
          <a:p>
            <a:pPr algn="ctr"/>
            <a:r>
              <a:rPr lang="pt-BR" sz="3200" b="1" dirty="0" smtClean="0">
                <a:latin typeface="Arial Black" panose="020B0A04020102020204" pitchFamily="34" charset="0"/>
                <a:cs typeface="Arial" panose="020B0604020202020204" pitchFamily="34" charset="0"/>
              </a:rPr>
              <a:t>Curitiba/PR </a:t>
            </a:r>
            <a:r>
              <a:rPr lang="pt-BR" sz="3200" b="1" dirty="0" smtClean="0">
                <a:latin typeface="Arial Black" panose="020B0A04020102020204" pitchFamily="34" charset="0"/>
                <a:cs typeface="Arial" panose="020B0604020202020204" pitchFamily="34" charset="0"/>
              </a:rPr>
              <a:t>3</a:t>
            </a:r>
            <a:r>
              <a:rPr lang="pt-BR" sz="3200" b="1" dirty="0" smtClean="0">
                <a:latin typeface="Arial Black" panose="020B0A04020102020204" pitchFamily="34" charset="0"/>
                <a:cs typeface="Arial" panose="020B0604020202020204" pitchFamily="34" charset="0"/>
              </a:rPr>
              <a:t>/7/2025</a:t>
            </a:r>
            <a:endParaRPr lang="pt-BR" sz="3200" b="1" dirty="0">
              <a:latin typeface="Arial" panose="020B0604020202020204" pitchFamily="34" charset="0"/>
              <a:cs typeface="Arial" panose="020B0604020202020204" pitchFamily="34" charset="0"/>
            </a:endParaRPr>
          </a:p>
        </p:txBody>
      </p:sp>
      <p:pic>
        <p:nvPicPr>
          <p:cNvPr id="13" name="Imagem 12"/>
          <p:cNvPicPr>
            <a:picLocks noChangeAspect="1"/>
          </p:cNvPicPr>
          <p:nvPr/>
        </p:nvPicPr>
        <p:blipFill>
          <a:blip r:embed="rId3"/>
          <a:stretch>
            <a:fillRect/>
          </a:stretch>
        </p:blipFill>
        <p:spPr>
          <a:xfrm>
            <a:off x="2372139" y="2186609"/>
            <a:ext cx="6387548" cy="3538330"/>
          </a:xfrm>
          <a:prstGeom prst="rect">
            <a:avLst/>
          </a:prstGeom>
        </p:spPr>
      </p:pic>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Contratação de advogados por inexigibilidade</a:t>
            </a:r>
          </a:p>
        </p:txBody>
      </p:sp>
      <p:pic>
        <p:nvPicPr>
          <p:cNvPr id="4" name="Imagem 3">
            <a:extLst>
              <a:ext uri="{FF2B5EF4-FFF2-40B4-BE49-F238E27FC236}">
                <a16:creationId xmlns:a16="http://schemas.microsoft.com/office/drawing/2014/main" id="{79FAABF3-D21F-7A54-1942-8B2C17893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36702"/>
          </a:xfrm>
          <a:prstGeom prst="rect">
            <a:avLst/>
          </a:prstGeom>
        </p:spPr>
      </p:pic>
    </p:spTree>
    <p:extLst>
      <p:ext uri="{BB962C8B-B14F-4D97-AF65-F5344CB8AC3E}">
        <p14:creationId xmlns:p14="http://schemas.microsoft.com/office/powerpoint/2010/main" val="107653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Contratação de advogados por inexigibilidade</a:t>
            </a:r>
          </a:p>
        </p:txBody>
      </p:sp>
      <p:pic>
        <p:nvPicPr>
          <p:cNvPr id="7" name="Imagem 6">
            <a:extLst>
              <a:ext uri="{FF2B5EF4-FFF2-40B4-BE49-F238E27FC236}">
                <a16:creationId xmlns:a16="http://schemas.microsoft.com/office/drawing/2014/main" id="{EBEA6CEC-69E3-A5F3-1E1C-C894A4D09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03"/>
            <a:ext cx="12192000" cy="6834794"/>
          </a:xfrm>
          <a:prstGeom prst="rect">
            <a:avLst/>
          </a:prstGeom>
        </p:spPr>
      </p:pic>
    </p:spTree>
    <p:extLst>
      <p:ext uri="{BB962C8B-B14F-4D97-AF65-F5344CB8AC3E}">
        <p14:creationId xmlns:p14="http://schemas.microsoft.com/office/powerpoint/2010/main" val="211912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Contratação de advogados por inexigibilidade</a:t>
            </a:r>
          </a:p>
        </p:txBody>
      </p:sp>
      <p:pic>
        <p:nvPicPr>
          <p:cNvPr id="4" name="Imagem 3">
            <a:extLst>
              <a:ext uri="{FF2B5EF4-FFF2-40B4-BE49-F238E27FC236}">
                <a16:creationId xmlns:a16="http://schemas.microsoft.com/office/drawing/2014/main" id="{B2A174D4-D0EC-EF2B-E3CB-54ABCCA1A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26346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Contratação de advogados por inexigibilidade</a:t>
            </a:r>
          </a:p>
        </p:txBody>
      </p:sp>
      <p:pic>
        <p:nvPicPr>
          <p:cNvPr id="5" name="Imagem 4">
            <a:extLst>
              <a:ext uri="{FF2B5EF4-FFF2-40B4-BE49-F238E27FC236}">
                <a16:creationId xmlns:a16="http://schemas.microsoft.com/office/drawing/2014/main" id="{D210A0AC-6A3D-5BE7-DD4B-5D40E1FB5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14"/>
            <a:ext cx="12192000" cy="6842372"/>
          </a:xfrm>
          <a:prstGeom prst="rect">
            <a:avLst/>
          </a:prstGeom>
        </p:spPr>
      </p:pic>
    </p:spTree>
    <p:extLst>
      <p:ext uri="{BB962C8B-B14F-4D97-AF65-F5344CB8AC3E}">
        <p14:creationId xmlns:p14="http://schemas.microsoft.com/office/powerpoint/2010/main" val="2990455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Contratação de advogados por inexigibilidade</a:t>
            </a:r>
          </a:p>
        </p:txBody>
      </p:sp>
      <p:pic>
        <p:nvPicPr>
          <p:cNvPr id="4" name="Imagem 3">
            <a:extLst>
              <a:ext uri="{FF2B5EF4-FFF2-40B4-BE49-F238E27FC236}">
                <a16:creationId xmlns:a16="http://schemas.microsoft.com/office/drawing/2014/main" id="{D0EBFAB1-F804-9E8F-8BEA-48D55D098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 y="0"/>
            <a:ext cx="12160812" cy="6858000"/>
          </a:xfrm>
          <a:prstGeom prst="rect">
            <a:avLst/>
          </a:prstGeom>
        </p:spPr>
      </p:pic>
    </p:spTree>
    <p:extLst>
      <p:ext uri="{BB962C8B-B14F-4D97-AF65-F5344CB8AC3E}">
        <p14:creationId xmlns:p14="http://schemas.microsoft.com/office/powerpoint/2010/main" val="331636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Contratação de advogados por inexigibilidade</a:t>
            </a:r>
          </a:p>
        </p:txBody>
      </p:sp>
      <p:sp>
        <p:nvSpPr>
          <p:cNvPr id="3" name="Espaço Reservado para Conteúdo 2"/>
          <p:cNvSpPr>
            <a:spLocks noGrp="1"/>
          </p:cNvSpPr>
          <p:nvPr>
            <p:ph idx="1"/>
          </p:nvPr>
        </p:nvSpPr>
        <p:spPr>
          <a:xfrm>
            <a:off x="208905" y="1914349"/>
            <a:ext cx="11774190" cy="4141894"/>
          </a:xfrm>
        </p:spPr>
        <p:txBody>
          <a:bodyPr>
            <a:normAutofit/>
          </a:bodyPr>
          <a:lstStyle/>
          <a:p>
            <a:pPr marL="0" indent="0" algn="just">
              <a:buNone/>
            </a:pPr>
            <a:r>
              <a:rPr lang="pt-BR" sz="4800" dirty="0">
                <a:latin typeface="Arial" panose="020B0604020202020204" pitchFamily="34" charset="0"/>
                <a:cs typeface="Arial" panose="020B0604020202020204" pitchFamily="34" charset="0"/>
              </a:rPr>
              <a:t>Prejulgado nº 06: fixa  regras  para  a  contratação  de  Advogados,  Contadores  e  Consultorias  permanentes  destas  áreas,  pela Administração Pública Municipal.</a:t>
            </a:r>
          </a:p>
        </p:txBody>
      </p:sp>
    </p:spTree>
    <p:extLst>
      <p:ext uri="{BB962C8B-B14F-4D97-AF65-F5344CB8AC3E}">
        <p14:creationId xmlns:p14="http://schemas.microsoft.com/office/powerpoint/2010/main" val="42973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07572" y="665570"/>
            <a:ext cx="10515600" cy="1325563"/>
          </a:xfrm>
        </p:spPr>
        <p:txBody>
          <a:bodyPr>
            <a:normAutofit/>
          </a:bodyPr>
          <a:lstStyle/>
          <a:p>
            <a:pPr algn="ctr"/>
            <a:r>
              <a:rPr lang="pt-BR" sz="3800" b="1" dirty="0"/>
              <a:t>ACÓRDÃO nº 1111/08 – Pleno PREJULGADO Nº 06  - TCE-PR</a:t>
            </a:r>
          </a:p>
        </p:txBody>
      </p:sp>
      <p:sp>
        <p:nvSpPr>
          <p:cNvPr id="3" name="Espaço Reservado para Conteúdo 2"/>
          <p:cNvSpPr>
            <a:spLocks noGrp="1"/>
          </p:cNvSpPr>
          <p:nvPr>
            <p:ph idx="1"/>
          </p:nvPr>
        </p:nvSpPr>
        <p:spPr>
          <a:xfrm>
            <a:off x="274320" y="1867990"/>
            <a:ext cx="11092543" cy="4545873"/>
          </a:xfrm>
        </p:spPr>
        <p:txBody>
          <a:bodyPr>
            <a:noAutofit/>
          </a:bodyPr>
          <a:lstStyle/>
          <a:p>
            <a:pPr algn="just">
              <a:buNone/>
            </a:pPr>
            <a:r>
              <a:rPr lang="pt-BR" sz="3800" dirty="0"/>
              <a:t>	EMENTA: PREJULGADO. REGRAS GERAIS PARA OS CONTADORES E ASSESSORES JURÍDICOS DOS PODERES LEGISLATIVO E EXECUTIVO, AUTARQUIAS, SOCIEDADES DE ECONOMIA MISTA, EMPRESAS PÚBLICAS E CONSÓRCIOS INTERMUNICIPAIS: </a:t>
            </a:r>
          </a:p>
          <a:p>
            <a:pPr algn="just">
              <a:buNone/>
            </a:pPr>
            <a:r>
              <a:rPr lang="pt-BR" sz="3800" b="1" dirty="0"/>
              <a:t>	(1) NECESSÁRIO CONCURSO PÚBLICO, EM FACE DO QUE DISPÕE A CONSTITUIÇÃO FEDERAL. SENDO FRUSTRADO O CONCURSO PODE HAVER</a:t>
            </a:r>
            <a:endParaRPr lang="pt-BR" sz="3600" b="1" i="1" dirty="0"/>
          </a:p>
        </p:txBody>
      </p:sp>
    </p:spTree>
    <p:extLst>
      <p:ext uri="{BB962C8B-B14F-4D97-AF65-F5344CB8AC3E}">
        <p14:creationId xmlns:p14="http://schemas.microsoft.com/office/powerpoint/2010/main" val="32236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68383" y="574131"/>
            <a:ext cx="10515600" cy="1325563"/>
          </a:xfrm>
        </p:spPr>
        <p:txBody>
          <a:bodyPr>
            <a:normAutofit/>
          </a:bodyPr>
          <a:lstStyle/>
          <a:p>
            <a:pPr algn="ctr"/>
            <a:r>
              <a:rPr lang="pt-BR" b="1" dirty="0"/>
              <a:t>ACÓRDÃO nº 1111/08 – Pleno PREJULGADO Nº 06  - TCE-PR</a:t>
            </a:r>
          </a:p>
        </p:txBody>
      </p:sp>
      <p:sp>
        <p:nvSpPr>
          <p:cNvPr id="3" name="Espaço Reservado para Conteúdo 2"/>
          <p:cNvSpPr>
            <a:spLocks noGrp="1"/>
          </p:cNvSpPr>
          <p:nvPr>
            <p:ph idx="1"/>
          </p:nvPr>
        </p:nvSpPr>
        <p:spPr>
          <a:xfrm>
            <a:off x="261257" y="1319350"/>
            <a:ext cx="11092543" cy="5003074"/>
          </a:xfrm>
        </p:spPr>
        <p:txBody>
          <a:bodyPr>
            <a:noAutofit/>
          </a:bodyPr>
          <a:lstStyle/>
          <a:p>
            <a:pPr algn="just">
              <a:buNone/>
            </a:pPr>
            <a:r>
              <a:rPr lang="pt-BR" sz="3800" b="1" dirty="0"/>
              <a:t>	</a:t>
            </a:r>
          </a:p>
          <a:p>
            <a:pPr algn="just">
              <a:buNone/>
            </a:pPr>
            <a:r>
              <a:rPr lang="pt-BR" sz="3800" b="1" dirty="0"/>
              <a:t>	(2) REVISÃO DA CARREIRA DO QUADRO FUNCIONAL, PROCURANDO MANTÊ-LA EM CONFORMIDADE COM O MERCADO OU </a:t>
            </a:r>
          </a:p>
          <a:p>
            <a:pPr algn="just">
              <a:buNone/>
            </a:pPr>
            <a:r>
              <a:rPr lang="pt-BR" sz="3800" b="1" dirty="0"/>
              <a:t>	(3) REDUÇÃO DA JORNADA DE TRABALHO COM A REDUÇÃO PROPORCIONAL DOS VENCIMENTOS </a:t>
            </a:r>
            <a:endParaRPr lang="pt-BR" sz="3800" b="1" i="1" dirty="0"/>
          </a:p>
        </p:txBody>
      </p:sp>
    </p:spTree>
    <p:extLst>
      <p:ext uri="{BB962C8B-B14F-4D97-AF65-F5344CB8AC3E}">
        <p14:creationId xmlns:p14="http://schemas.microsoft.com/office/powerpoint/2010/main" val="550107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42257" y="639445"/>
            <a:ext cx="10515600" cy="1325563"/>
          </a:xfrm>
        </p:spPr>
        <p:txBody>
          <a:bodyPr>
            <a:normAutofit/>
          </a:bodyPr>
          <a:lstStyle/>
          <a:p>
            <a:pPr algn="ctr"/>
            <a:r>
              <a:rPr lang="pt-BR" sz="3800" b="1" dirty="0"/>
              <a:t>ACÓRDÃO nº 1111/08 – Pleno PREJULGADO Nº 06  - TCE-PR</a:t>
            </a:r>
          </a:p>
        </p:txBody>
      </p:sp>
      <p:sp>
        <p:nvSpPr>
          <p:cNvPr id="3" name="Espaço Reservado para Conteúdo 2"/>
          <p:cNvSpPr>
            <a:spLocks noGrp="1"/>
          </p:cNvSpPr>
          <p:nvPr>
            <p:ph idx="1"/>
          </p:nvPr>
        </p:nvSpPr>
        <p:spPr>
          <a:xfrm>
            <a:off x="169817" y="1854926"/>
            <a:ext cx="11092543" cy="5003074"/>
          </a:xfrm>
        </p:spPr>
        <p:txBody>
          <a:bodyPr>
            <a:noAutofit/>
          </a:bodyPr>
          <a:lstStyle/>
          <a:p>
            <a:pPr algn="just">
              <a:buNone/>
            </a:pPr>
            <a:r>
              <a:rPr lang="pt-BR" sz="3000" b="1" dirty="0"/>
              <a:t>	(4) TERCEIRIZAÇÃO DESDE QUE HAJA: </a:t>
            </a:r>
          </a:p>
          <a:p>
            <a:pPr algn="just">
              <a:buNone/>
            </a:pPr>
            <a:r>
              <a:rPr lang="pt-BR" sz="3000" b="1" dirty="0"/>
              <a:t>	I) COMPROVAÇÃO DE REALIZAÇÃO DE CONCURSO INFRUTÍFERO; </a:t>
            </a:r>
          </a:p>
          <a:p>
            <a:pPr algn="just">
              <a:buNone/>
            </a:pPr>
            <a:r>
              <a:rPr lang="pt-BR" sz="3000" b="1" dirty="0"/>
              <a:t>	II) PROCEDIMENTO LICITATÓRIO; </a:t>
            </a:r>
          </a:p>
          <a:p>
            <a:pPr algn="just">
              <a:buNone/>
            </a:pPr>
            <a:r>
              <a:rPr lang="pt-BR" sz="3000" b="1" dirty="0"/>
              <a:t>	III) PRAZO DO ART. 57, II, LEI 8.666/93; </a:t>
            </a:r>
          </a:p>
          <a:p>
            <a:pPr algn="just">
              <a:buNone/>
            </a:pPr>
            <a:r>
              <a:rPr lang="pt-BR" sz="3000" b="1" dirty="0"/>
              <a:t>	IV) VALOR </a:t>
            </a:r>
            <a:r>
              <a:rPr lang="pt-BR" sz="3000" b="1" i="1" dirty="0"/>
              <a:t>MÁXIMO PAGO À TERCEIRIZADA DEVERÁ SER O MESMO QUE SERIA PAGO AO SERVIDOR EFETIVO; </a:t>
            </a:r>
          </a:p>
          <a:p>
            <a:pPr algn="just">
              <a:buNone/>
            </a:pPr>
            <a:r>
              <a:rPr lang="pt-BR" sz="3000" b="1" i="1" dirty="0"/>
              <a:t>	V) POSSIBILIDADE DE SER RESPONSABILIZADA PELOS DOCUMENTOS PÚBLICOS. </a:t>
            </a:r>
          </a:p>
          <a:p>
            <a:pPr algn="just">
              <a:buNone/>
            </a:pPr>
            <a:r>
              <a:rPr lang="pt-BR" sz="3000" b="1" i="1" dirty="0"/>
              <a:t>	VI) RESPONSABILIDADE DO GESTOR PELA FISCALIZAÇÃO DO CONTRATO. </a:t>
            </a:r>
          </a:p>
        </p:txBody>
      </p:sp>
    </p:spTree>
    <p:extLst>
      <p:ext uri="{BB962C8B-B14F-4D97-AF65-F5344CB8AC3E}">
        <p14:creationId xmlns:p14="http://schemas.microsoft.com/office/powerpoint/2010/main" val="1873561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42257" y="639445"/>
            <a:ext cx="10515600" cy="1325563"/>
          </a:xfrm>
        </p:spPr>
        <p:txBody>
          <a:bodyPr>
            <a:normAutofit/>
          </a:bodyPr>
          <a:lstStyle/>
          <a:p>
            <a:pPr algn="ctr"/>
            <a:r>
              <a:rPr lang="pt-BR" sz="3800" b="1" dirty="0"/>
              <a:t>ACÓRDÃO nº 1111/08 – Pleno PREJULGADO Nº 06  - TCE-PR</a:t>
            </a:r>
          </a:p>
        </p:txBody>
      </p:sp>
      <p:sp>
        <p:nvSpPr>
          <p:cNvPr id="3" name="Espaço Reservado para Conteúdo 2"/>
          <p:cNvSpPr>
            <a:spLocks noGrp="1"/>
          </p:cNvSpPr>
          <p:nvPr>
            <p:ph idx="1"/>
          </p:nvPr>
        </p:nvSpPr>
        <p:spPr>
          <a:xfrm>
            <a:off x="156754" y="1854926"/>
            <a:ext cx="11092543" cy="5003074"/>
          </a:xfrm>
        </p:spPr>
        <p:txBody>
          <a:bodyPr>
            <a:noAutofit/>
          </a:bodyPr>
          <a:lstStyle/>
          <a:p>
            <a:pPr algn="just">
              <a:buNone/>
            </a:pPr>
            <a:r>
              <a:rPr lang="pt-BR" sz="3200" b="1" dirty="0"/>
              <a:t>	(5) DEVE-SE OBSERVAR A REGRA INSERTA NO INCISO XVI, DO ART. 37 DA CONSTITUIÇÃO FEDERAL, QUANTO À ACUMULAÇÃO ILEGAL DE CARGOS, EMPREGOS E FUNÇÕES PÚBLICAS. </a:t>
            </a:r>
          </a:p>
          <a:p>
            <a:pPr algn="just">
              <a:buNone/>
            </a:pPr>
            <a:r>
              <a:rPr lang="pt-BR" sz="3200" b="1" dirty="0"/>
              <a:t>	(6) HAVENDO SERVIÇO DE CONTABILIDADE OU DE ASSESSORIA JURÍDICA, TANTO NO LEGISLATIVO QUANTO NO EXECUTIVO NO MÍNIMO 01 DOS INTEGRANTES DEVERÁ ESTAR REGULARMENTE INSCRITO NO CRC OU NA OAB. O DEPARTAMENTO PODERÁ SER CHEFIADO POR DETENTOR DE CARGO COMISSIONADO OU SERVIDOR EFETIVO COM FUNÇÃO GRATIFICADA. </a:t>
            </a:r>
            <a:endParaRPr lang="pt-BR" sz="3200" b="1" i="1" dirty="0"/>
          </a:p>
        </p:txBody>
      </p:sp>
    </p:spTree>
    <p:extLst>
      <p:ext uri="{BB962C8B-B14F-4D97-AF65-F5344CB8AC3E}">
        <p14:creationId xmlns:p14="http://schemas.microsoft.com/office/powerpoint/2010/main" val="326572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16194" y="781664"/>
            <a:ext cx="11371006" cy="5633883"/>
          </a:xfrm>
        </p:spPr>
        <p:txBody>
          <a:bodyPr>
            <a:normAutofit/>
          </a:bodyPr>
          <a:lstStyle/>
          <a:p>
            <a:pPr marL="0" indent="0" algn="ctr">
              <a:buNone/>
            </a:pPr>
            <a:r>
              <a:rPr lang="pt-BR" b="1" dirty="0"/>
              <a:t>JOÃO PAULO PENHA</a:t>
            </a:r>
            <a:endParaRPr lang="pt-BR" dirty="0"/>
          </a:p>
          <a:p>
            <a:pPr marL="0" indent="0">
              <a:buNone/>
            </a:pPr>
            <a:r>
              <a:rPr lang="pt-BR" sz="2300" dirty="0"/>
              <a:t>•</a:t>
            </a:r>
            <a:r>
              <a:rPr lang="pt-BR" sz="2300" b="1" dirty="0" smtClean="0"/>
              <a:t>Servidor Público </a:t>
            </a:r>
            <a:r>
              <a:rPr lang="pt-BR" sz="2300" dirty="0" smtClean="0"/>
              <a:t>desde2004 (CISNORPI, PM de Jacarezinho/PR; CM de Jacarezinho/PR; CM de Ourinhos/SP</a:t>
            </a:r>
            <a:r>
              <a:rPr lang="pt-BR" sz="2300" dirty="0"/>
              <a:t>)</a:t>
            </a:r>
          </a:p>
          <a:p>
            <a:pPr marL="0" indent="0">
              <a:buNone/>
            </a:pPr>
            <a:r>
              <a:rPr lang="pt-BR" sz="2300" dirty="0"/>
              <a:t>•</a:t>
            </a:r>
            <a:r>
              <a:rPr lang="pt-BR" sz="2300" b="1" dirty="0" err="1" smtClean="0"/>
              <a:t>ProcuradorLegislativo</a:t>
            </a:r>
            <a:r>
              <a:rPr lang="pt-BR" sz="2300" b="1" dirty="0" smtClean="0"/>
              <a:t> </a:t>
            </a:r>
            <a:r>
              <a:rPr lang="pt-BR" sz="2300" dirty="0" smtClean="0"/>
              <a:t>da Câmara Municipal de Ourinhos/SP desde 2013</a:t>
            </a:r>
            <a:r>
              <a:rPr lang="pt-BR" sz="2300" dirty="0"/>
              <a:t>.</a:t>
            </a:r>
          </a:p>
          <a:p>
            <a:pPr marL="0" indent="0">
              <a:buNone/>
            </a:pPr>
            <a:r>
              <a:rPr lang="pt-BR" sz="2300" dirty="0"/>
              <a:t>•</a:t>
            </a:r>
            <a:r>
              <a:rPr lang="pt-BR" sz="2300" b="1" dirty="0" smtClean="0"/>
              <a:t>Graduado </a:t>
            </a:r>
            <a:r>
              <a:rPr lang="pt-BR" sz="2300" dirty="0" smtClean="0"/>
              <a:t>em Direito pela UENP</a:t>
            </a:r>
            <a:r>
              <a:rPr lang="pt-BR" sz="2300" dirty="0"/>
              <a:t>;</a:t>
            </a:r>
          </a:p>
          <a:p>
            <a:pPr marL="0" indent="0">
              <a:buNone/>
            </a:pPr>
            <a:r>
              <a:rPr lang="pt-BR" sz="2300" dirty="0"/>
              <a:t>•</a:t>
            </a:r>
            <a:r>
              <a:rPr lang="pt-BR" sz="2300" b="1" dirty="0" smtClean="0"/>
              <a:t>Pós-Graduado </a:t>
            </a:r>
            <a:r>
              <a:rPr lang="pt-BR" sz="2300" dirty="0" smtClean="0"/>
              <a:t>em </a:t>
            </a:r>
            <a:r>
              <a:rPr lang="pt-BR" sz="2300" dirty="0"/>
              <a:t>Direito do Estado pela UEL;</a:t>
            </a:r>
          </a:p>
          <a:p>
            <a:pPr marL="0" indent="0">
              <a:buNone/>
            </a:pPr>
            <a:r>
              <a:rPr lang="pt-BR" sz="2300" dirty="0"/>
              <a:t>•</a:t>
            </a:r>
            <a:r>
              <a:rPr lang="pt-BR" sz="2300" b="1" dirty="0" smtClean="0"/>
              <a:t>Mestre </a:t>
            </a:r>
            <a:r>
              <a:rPr lang="pt-BR" sz="2300" dirty="0" smtClean="0"/>
              <a:t>em </a:t>
            </a:r>
            <a:r>
              <a:rPr lang="pt-BR" sz="2300" dirty="0"/>
              <a:t>Ciência Jurídica pela UENP;</a:t>
            </a:r>
          </a:p>
          <a:p>
            <a:pPr marL="0" indent="0">
              <a:buNone/>
            </a:pPr>
            <a:r>
              <a:rPr lang="pt-BR" sz="2300" dirty="0"/>
              <a:t>•</a:t>
            </a:r>
            <a:r>
              <a:rPr lang="pt-BR" sz="2300" b="1" dirty="0" smtClean="0"/>
              <a:t>Sócio </a:t>
            </a:r>
            <a:r>
              <a:rPr lang="pt-BR" sz="2300" dirty="0" smtClean="0"/>
              <a:t>do </a:t>
            </a:r>
            <a:r>
              <a:rPr lang="pt-BR" sz="2300" dirty="0"/>
              <a:t>escritório “</a:t>
            </a:r>
            <a:r>
              <a:rPr lang="pt-BR" sz="2300" b="1" dirty="0"/>
              <a:t>Morais &amp; Penha –Advocacia</a:t>
            </a:r>
            <a:r>
              <a:rPr lang="pt-BR" sz="2300" dirty="0"/>
              <a:t>” localizado em Jacarezinho/PR.</a:t>
            </a:r>
          </a:p>
          <a:p>
            <a:pPr marL="0" indent="0">
              <a:buNone/>
            </a:pPr>
            <a:r>
              <a:rPr lang="pt-BR" sz="2300" dirty="0"/>
              <a:t>•</a:t>
            </a:r>
            <a:r>
              <a:rPr lang="pt-BR" sz="2300" b="1" dirty="0"/>
              <a:t>E-mail: jppenha@adv.oabsp.org.br</a:t>
            </a:r>
            <a:endParaRPr lang="pt-BR" sz="2300" dirty="0"/>
          </a:p>
          <a:p>
            <a:pPr marL="0" indent="0">
              <a:buNone/>
            </a:pPr>
            <a:r>
              <a:rPr lang="pt-BR" sz="2300" dirty="0"/>
              <a:t>•</a:t>
            </a:r>
            <a:r>
              <a:rPr lang="pt-BR" sz="2300" b="1" dirty="0"/>
              <a:t>WhatsApp: </a:t>
            </a:r>
            <a:r>
              <a:rPr lang="pt-BR" sz="2300" dirty="0"/>
              <a:t>43-99116-1210</a:t>
            </a:r>
          </a:p>
          <a:p>
            <a:pPr marL="0" indent="0">
              <a:buNone/>
            </a:pPr>
            <a:r>
              <a:rPr lang="pt-BR" sz="2300" dirty="0"/>
              <a:t>•</a:t>
            </a:r>
            <a:r>
              <a:rPr lang="pt-BR" sz="2300" b="1" dirty="0"/>
              <a:t>Instagram: </a:t>
            </a:r>
            <a:r>
              <a:rPr lang="pt-BR" sz="2300" i="1" dirty="0" err="1"/>
              <a:t>jppenha</a:t>
            </a:r>
            <a:r>
              <a:rPr lang="pt-BR" sz="2300" i="1" dirty="0"/>
              <a:t>(João Paulo Penha)</a:t>
            </a:r>
            <a:endParaRPr lang="pt-BR" sz="2300" dirty="0"/>
          </a:p>
        </p:txBody>
      </p:sp>
      <p:pic>
        <p:nvPicPr>
          <p:cNvPr id="2" name="Imagem 1"/>
          <p:cNvPicPr>
            <a:picLocks noChangeAspect="1"/>
          </p:cNvPicPr>
          <p:nvPr/>
        </p:nvPicPr>
        <p:blipFill>
          <a:blip r:embed="rId3"/>
          <a:stretch>
            <a:fillRect/>
          </a:stretch>
        </p:blipFill>
        <p:spPr>
          <a:xfrm>
            <a:off x="9117496" y="4200939"/>
            <a:ext cx="2769704" cy="2568384"/>
          </a:xfrm>
          <a:prstGeom prst="rect">
            <a:avLst/>
          </a:prstGeom>
        </p:spPr>
      </p:pic>
    </p:spTree>
    <p:extLst>
      <p:ext uri="{BB962C8B-B14F-4D97-AF65-F5344CB8AC3E}">
        <p14:creationId xmlns:p14="http://schemas.microsoft.com/office/powerpoint/2010/main" val="2810579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99011" y="626382"/>
            <a:ext cx="10515600" cy="1325563"/>
          </a:xfrm>
        </p:spPr>
        <p:txBody>
          <a:bodyPr>
            <a:normAutofit/>
          </a:bodyPr>
          <a:lstStyle/>
          <a:p>
            <a:pPr algn="ctr"/>
            <a:r>
              <a:rPr lang="pt-BR" sz="3800" b="1" dirty="0"/>
              <a:t>ACÓRDÃO nº 1111/08 – Pleno PREJULGADO Nº 06  - TCE-PR</a:t>
            </a:r>
          </a:p>
        </p:txBody>
      </p:sp>
      <p:sp>
        <p:nvSpPr>
          <p:cNvPr id="3" name="Espaço Reservado para Conteúdo 2"/>
          <p:cNvSpPr>
            <a:spLocks noGrp="1"/>
          </p:cNvSpPr>
          <p:nvPr>
            <p:ph idx="1"/>
          </p:nvPr>
        </p:nvSpPr>
        <p:spPr>
          <a:xfrm>
            <a:off x="378822" y="1854926"/>
            <a:ext cx="11092543" cy="2442754"/>
          </a:xfrm>
        </p:spPr>
        <p:txBody>
          <a:bodyPr>
            <a:noAutofit/>
          </a:bodyPr>
          <a:lstStyle/>
          <a:p>
            <a:pPr algn="just">
              <a:buNone/>
            </a:pPr>
            <a:r>
              <a:rPr lang="pt-BR" sz="3600" b="1" dirty="0"/>
              <a:t>	(7) SENDO SUBSTITUTIVO DE PESSOAL: COMPUTAR-SE- Á NO LIMITE DE DESPESA COM PESSOAL PREVISTO NA LRF. SOMADO ÀS REGRAS GERAIS, HÁ QUE SE OBSERVAR, EM CADA CASO, AS REGRAS ESPECÍFICAS. </a:t>
            </a:r>
            <a:endParaRPr lang="pt-BR" sz="3600" b="1" i="1" dirty="0"/>
          </a:p>
        </p:txBody>
      </p:sp>
    </p:spTree>
    <p:extLst>
      <p:ext uri="{BB962C8B-B14F-4D97-AF65-F5344CB8AC3E}">
        <p14:creationId xmlns:p14="http://schemas.microsoft.com/office/powerpoint/2010/main" val="172185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76943" y="600256"/>
            <a:ext cx="10515600" cy="1325563"/>
          </a:xfrm>
        </p:spPr>
        <p:txBody>
          <a:bodyPr>
            <a:normAutofit/>
          </a:bodyPr>
          <a:lstStyle/>
          <a:p>
            <a:pPr algn="ctr"/>
            <a:r>
              <a:rPr lang="pt-BR" sz="3800" b="1" dirty="0"/>
              <a:t>ACÓRDÃO nº 1111/08 – Pleno PREJULGADO Nº 06  - TCE-PR</a:t>
            </a:r>
          </a:p>
        </p:txBody>
      </p:sp>
      <p:sp>
        <p:nvSpPr>
          <p:cNvPr id="3" name="Espaço Reservado para Conteúdo 2"/>
          <p:cNvSpPr>
            <a:spLocks noGrp="1"/>
          </p:cNvSpPr>
          <p:nvPr>
            <p:ph idx="1"/>
          </p:nvPr>
        </p:nvSpPr>
        <p:spPr>
          <a:xfrm>
            <a:off x="182880" y="1854926"/>
            <a:ext cx="11092543" cy="5003074"/>
          </a:xfrm>
        </p:spPr>
        <p:txBody>
          <a:bodyPr>
            <a:noAutofit/>
          </a:bodyPr>
          <a:lstStyle/>
          <a:p>
            <a:pPr algn="just">
              <a:buNone/>
            </a:pPr>
            <a:r>
              <a:rPr lang="pt-BR" sz="3600" b="1" dirty="0"/>
              <a:t>	</a:t>
            </a:r>
            <a:r>
              <a:rPr lang="pt-BR" sz="3000" b="1" u="sng" dirty="0"/>
              <a:t>REGRAS ESPECÍFICAS PARA ASSESSORES JURÍDICOS DO PODER LEGISLATIVO E DO PODER EXECUTIVO:</a:t>
            </a:r>
          </a:p>
          <a:p>
            <a:pPr algn="just">
              <a:buNone/>
            </a:pPr>
            <a:r>
              <a:rPr lang="pt-BR" sz="3000" b="1" dirty="0"/>
              <a:t>	</a:t>
            </a:r>
            <a:r>
              <a:rPr lang="pt-BR" b="1" dirty="0"/>
              <a:t>(1) CARGO EM COMISSÃO: POSSÍVEL, DESDE QUE SEJA DIRETAMENTE LIGADO À AUTORIDADE. NÃO PODE SER COMISSIONADO PARA ATENDER AO PODER COMO UM TODO. POSSIBILIDADE DA CRIAÇÃO DE CARGO COMISSIONADO DE CHEFIA OU FUNÇÃO GRATIFICADA PARA ASSESSORAMENTO EXCLUSIVO DO CHEFE DO PODER LEGISLATIVO OU DE CADA VEREADOR, NO CASO DO PODER LEGISLATIVO E DO PREFEITO, NO CASO DO PODER EXECUTIVO. DEVERÁ HAVER PROPORCIONALIDADE ENTRE O NÚMERO DE SERVIDORES EFETIVOS E DE SERVIDORES COMISSIONADOS. </a:t>
            </a:r>
            <a:endParaRPr lang="pt-BR" b="1" i="1" dirty="0"/>
          </a:p>
        </p:txBody>
      </p:sp>
    </p:spTree>
    <p:extLst>
      <p:ext uri="{BB962C8B-B14F-4D97-AF65-F5344CB8AC3E}">
        <p14:creationId xmlns:p14="http://schemas.microsoft.com/office/powerpoint/2010/main" val="798997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5948" y="561068"/>
            <a:ext cx="10515600" cy="1325563"/>
          </a:xfrm>
        </p:spPr>
        <p:txBody>
          <a:bodyPr>
            <a:normAutofit/>
          </a:bodyPr>
          <a:lstStyle/>
          <a:p>
            <a:pPr algn="ctr"/>
            <a:r>
              <a:rPr lang="pt-BR" sz="3800" b="1" dirty="0"/>
              <a:t>ACÓRDÃO nº 1111/08 – Pleno PREJULGADO Nº 06  - TCE-PR</a:t>
            </a:r>
          </a:p>
        </p:txBody>
      </p:sp>
      <p:sp>
        <p:nvSpPr>
          <p:cNvPr id="3" name="Espaço Reservado para Conteúdo 2"/>
          <p:cNvSpPr>
            <a:spLocks noGrp="1"/>
          </p:cNvSpPr>
          <p:nvPr>
            <p:ph idx="1"/>
          </p:nvPr>
        </p:nvSpPr>
        <p:spPr>
          <a:xfrm>
            <a:off x="339635" y="2037808"/>
            <a:ext cx="11092543" cy="4506683"/>
          </a:xfrm>
        </p:spPr>
        <p:txBody>
          <a:bodyPr>
            <a:noAutofit/>
          </a:bodyPr>
          <a:lstStyle/>
          <a:p>
            <a:pPr algn="ctr">
              <a:buNone/>
            </a:pPr>
            <a:r>
              <a:rPr lang="pt-BR" sz="3400" b="1" dirty="0"/>
              <a:t>CONSULTORIAS CONTÁBEIS E JURÍDICAS: </a:t>
            </a:r>
          </a:p>
          <a:p>
            <a:pPr algn="just">
              <a:buNone/>
            </a:pPr>
            <a:r>
              <a:rPr lang="pt-BR" sz="3000" b="1" dirty="0"/>
              <a:t>	POSSÍVEIS PARA QUESTÕES QUE EXIJAM NOTÓRIA ESPECIALIZAÇÃO, EM QUE RESTE DEMONSTRADA A SINGULARIDADE DO OBJETO OU AINDA, QUE SE TRATE DE DEMANDA DE ALTA COMPLEXIDADE, CASOS EM QUE PODERÁ HAVER CONTRATAÇÃO DIRETA, MEDIANTE UM PROCEDIMENTO SIMPLIFICADO E DESDE QUE SEJA PARA OBJETO ESPECÍFICO E QUE TENHA PRAZO DETERMINADO COMPATÍVEL COM O OBJETO, NÃO PODENDO SER ACEITAS PARA AS FINALIDADES DE ACOMPANHAMENTO DA GESTÃO.</a:t>
            </a:r>
            <a:endParaRPr lang="pt-BR" sz="2000" dirty="0"/>
          </a:p>
        </p:txBody>
      </p:sp>
    </p:spTree>
    <p:extLst>
      <p:ext uri="{BB962C8B-B14F-4D97-AF65-F5344CB8AC3E}">
        <p14:creationId xmlns:p14="http://schemas.microsoft.com/office/powerpoint/2010/main" val="2436144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34618" y="1795423"/>
            <a:ext cx="11168269" cy="4381539"/>
          </a:xfrm>
        </p:spPr>
        <p:txBody>
          <a:bodyPr>
            <a:normAutofit/>
          </a:bodyPr>
          <a:lstStyle/>
          <a:p>
            <a:pPr algn="just"/>
            <a:r>
              <a:rPr lang="pt-BR" sz="2400" b="0" i="0" dirty="0">
                <a:solidFill>
                  <a:srgbClr val="000000"/>
                </a:solidFill>
                <a:effectLst/>
                <a:latin typeface="Arial" panose="020B0604020202020204" pitchFamily="34" charset="0"/>
                <a:cs typeface="Arial" panose="020B0604020202020204" pitchFamily="34" charset="0"/>
              </a:rPr>
              <a:t>Art. 74. É inexigível a licitação quando inviável a competição, em especial nos casos de:</a:t>
            </a:r>
          </a:p>
          <a:p>
            <a:pPr algn="just"/>
            <a:r>
              <a:rPr lang="pt-BR" sz="2400" dirty="0">
                <a:solidFill>
                  <a:srgbClr val="000000"/>
                </a:solidFill>
                <a:latin typeface="Arial" panose="020B0604020202020204" pitchFamily="34" charset="0"/>
                <a:cs typeface="Arial" panose="020B0604020202020204" pitchFamily="34" charset="0"/>
              </a:rPr>
              <a:t>(...)</a:t>
            </a:r>
          </a:p>
          <a:p>
            <a:pPr algn="just"/>
            <a:r>
              <a:rPr lang="pt-BR" sz="2400" b="0" i="0" dirty="0">
                <a:solidFill>
                  <a:srgbClr val="000000"/>
                </a:solidFill>
                <a:effectLst/>
                <a:latin typeface="Arial" panose="020B0604020202020204" pitchFamily="34" charset="0"/>
                <a:cs typeface="Arial" panose="020B0604020202020204" pitchFamily="34" charset="0"/>
              </a:rPr>
              <a:t>III - contratação dos seguintes serviços técnicos especializados de natureza predominantemente intelectual com profissionais ou empresas de notória especialização (...):</a:t>
            </a:r>
          </a:p>
          <a:p>
            <a:pPr algn="just"/>
            <a:r>
              <a:rPr lang="pt-BR" sz="2400" b="0" i="0" dirty="0">
                <a:solidFill>
                  <a:srgbClr val="000000"/>
                </a:solidFill>
                <a:effectLst/>
                <a:latin typeface="Arial" panose="020B0604020202020204" pitchFamily="34" charset="0"/>
                <a:cs typeface="Arial" panose="020B0604020202020204" pitchFamily="34" charset="0"/>
              </a:rPr>
              <a:t>(...)</a:t>
            </a:r>
          </a:p>
          <a:p>
            <a:pPr algn="just"/>
            <a:r>
              <a:rPr lang="pt-BR" sz="2400" b="0" i="0" dirty="0">
                <a:solidFill>
                  <a:srgbClr val="000000"/>
                </a:solidFill>
                <a:effectLst/>
                <a:latin typeface="Arial" panose="020B0604020202020204" pitchFamily="34" charset="0"/>
                <a:cs typeface="Arial" panose="020B0604020202020204" pitchFamily="34" charset="0"/>
              </a:rPr>
              <a:t>b) pareceres, perícias e avaliações em geral;</a:t>
            </a:r>
          </a:p>
          <a:p>
            <a:pPr algn="just"/>
            <a:r>
              <a:rPr lang="pt-BR" sz="2400" b="0" i="0" dirty="0">
                <a:solidFill>
                  <a:srgbClr val="000000"/>
                </a:solidFill>
                <a:effectLst/>
                <a:latin typeface="Arial" panose="020B0604020202020204" pitchFamily="34" charset="0"/>
                <a:cs typeface="Arial" panose="020B0604020202020204" pitchFamily="34" charset="0"/>
              </a:rPr>
              <a:t>c) assessorias ou consultorias técnicas e auditorias financeiras ou tributárias;</a:t>
            </a:r>
          </a:p>
          <a:p>
            <a:pPr algn="just"/>
            <a:r>
              <a:rPr lang="pt-BR" sz="2400" b="0" i="0" dirty="0">
                <a:solidFill>
                  <a:srgbClr val="000000"/>
                </a:solidFill>
                <a:effectLst/>
                <a:latin typeface="Arial" panose="020B0604020202020204" pitchFamily="34" charset="0"/>
                <a:cs typeface="Arial" panose="020B0604020202020204" pitchFamily="34" charset="0"/>
              </a:rPr>
              <a:t>e) patrocínio ou defesa de causas judiciais ou administrativas;</a:t>
            </a:r>
          </a:p>
          <a:p>
            <a:pPr algn="just"/>
            <a:endParaRPr lang="pt-BR" dirty="0"/>
          </a:p>
        </p:txBody>
      </p:sp>
      <p:sp>
        <p:nvSpPr>
          <p:cNvPr id="4" name="Título 1">
            <a:extLst>
              <a:ext uri="{FF2B5EF4-FFF2-40B4-BE49-F238E27FC236}">
                <a16:creationId xmlns:a16="http://schemas.microsoft.com/office/drawing/2014/main" id="{228FCBDB-2382-463C-831D-D1F76D601087}"/>
              </a:ext>
            </a:extLst>
          </p:cNvPr>
          <p:cNvSpPr txBox="1">
            <a:spLocks/>
          </p:cNvSpPr>
          <p:nvPr/>
        </p:nvSpPr>
        <p:spPr>
          <a:xfrm>
            <a:off x="208905" y="681038"/>
            <a:ext cx="117741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i="1" dirty="0">
                <a:latin typeface="Arial" panose="020B0604020202020204" pitchFamily="34" charset="0"/>
                <a:cs typeface="Arial" panose="020B0604020202020204" pitchFamily="34" charset="0"/>
              </a:rPr>
              <a:t>Contratação de advogados por inexigibilidade</a:t>
            </a:r>
          </a:p>
        </p:txBody>
      </p:sp>
    </p:spTree>
    <p:extLst>
      <p:ext uri="{BB962C8B-B14F-4D97-AF65-F5344CB8AC3E}">
        <p14:creationId xmlns:p14="http://schemas.microsoft.com/office/powerpoint/2010/main" val="580626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r>
              <a:rPr lang="pt-BR" sz="4800" dirty="0">
                <a:latin typeface="Arial" panose="020B0604020202020204" pitchFamily="34" charset="0"/>
                <a:cs typeface="Arial" panose="020B0604020202020204" pitchFamily="34" charset="0"/>
              </a:rPr>
              <a:t>Advogados efetivos e comissionados: </a:t>
            </a:r>
            <a:br>
              <a:rPr lang="pt-BR" sz="4800" dirty="0">
                <a:latin typeface="Arial" panose="020B0604020202020204" pitchFamily="34" charset="0"/>
                <a:cs typeface="Arial" panose="020B0604020202020204" pitchFamily="34" charset="0"/>
              </a:rPr>
            </a:br>
            <a:r>
              <a:rPr lang="pt-BR" sz="4800" dirty="0">
                <a:latin typeface="Arial" panose="020B0604020202020204" pitchFamily="34" charset="0"/>
                <a:cs typeface="Arial" panose="020B0604020202020204" pitchFamily="34" charset="0"/>
              </a:rPr>
              <a:t>regras de atuação</a:t>
            </a:r>
          </a:p>
        </p:txBody>
      </p:sp>
      <p:sp>
        <p:nvSpPr>
          <p:cNvPr id="3" name="Espaço Reservado para Conteúdo 2"/>
          <p:cNvSpPr>
            <a:spLocks noGrp="1"/>
          </p:cNvSpPr>
          <p:nvPr>
            <p:ph idx="1"/>
          </p:nvPr>
        </p:nvSpPr>
        <p:spPr>
          <a:xfrm>
            <a:off x="291548" y="2271118"/>
            <a:ext cx="11582400" cy="3838134"/>
          </a:xfrm>
        </p:spPr>
        <p:txBody>
          <a:bodyPr>
            <a:noAutofit/>
          </a:bodyPr>
          <a:lstStyle/>
          <a:p>
            <a:pPr marL="0" indent="0" algn="just">
              <a:buNone/>
            </a:pPr>
            <a:r>
              <a:rPr lang="pt-BR" dirty="0"/>
              <a:t>01 - Cargo em comissão: possível, desde que seja diretamente ligado à autoridade.  </a:t>
            </a:r>
          </a:p>
          <a:p>
            <a:pPr marL="0" indent="0" algn="just">
              <a:buNone/>
            </a:pPr>
            <a:r>
              <a:rPr lang="pt-BR" dirty="0"/>
              <a:t>02 - Não pode ser comissionado para atender ao poder como um todo.</a:t>
            </a:r>
          </a:p>
          <a:p>
            <a:pPr marL="0" indent="0" algn="just">
              <a:buNone/>
            </a:pPr>
            <a:r>
              <a:rPr lang="pt-BR" dirty="0"/>
              <a:t>03 - Possibilidade da criação de cargo comissionado de chefia ou função gratificada para assessoramento exclusivo do chefe do poder legislativo ou de cada vereador, no caso do poder legislativo e do prefeito, no caso do poder executivo.  </a:t>
            </a:r>
          </a:p>
          <a:p>
            <a:pPr marL="0" indent="0" algn="just">
              <a:buNone/>
            </a:pPr>
            <a:r>
              <a:rPr lang="pt-BR" dirty="0"/>
              <a:t>04 - Deverá haver proporcionalidade entre o número de servidores efetivos e de servidores comissionados.</a:t>
            </a:r>
          </a:p>
        </p:txBody>
      </p:sp>
    </p:spTree>
    <p:extLst>
      <p:ext uri="{BB962C8B-B14F-4D97-AF65-F5344CB8AC3E}">
        <p14:creationId xmlns:p14="http://schemas.microsoft.com/office/powerpoint/2010/main" val="2569868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85504"/>
            <a:ext cx="10515600" cy="1325563"/>
          </a:xfrm>
        </p:spPr>
        <p:txBody>
          <a:bodyPr>
            <a:normAutofit/>
          </a:bodyPr>
          <a:lstStyle/>
          <a:p>
            <a:r>
              <a:rPr lang="pt-BR" sz="6000" dirty="0">
                <a:latin typeface="Arial" panose="020B0604020202020204" pitchFamily="34" charset="0"/>
                <a:cs typeface="Arial" panose="020B0604020202020204" pitchFamily="34" charset="0"/>
              </a:rPr>
              <a:t>Terceirização de pessoal</a:t>
            </a:r>
          </a:p>
        </p:txBody>
      </p:sp>
      <p:sp>
        <p:nvSpPr>
          <p:cNvPr id="3" name="Espaço Reservado para Conteúdo 2"/>
          <p:cNvSpPr>
            <a:spLocks noGrp="1"/>
          </p:cNvSpPr>
          <p:nvPr>
            <p:ph idx="1"/>
          </p:nvPr>
        </p:nvSpPr>
        <p:spPr>
          <a:xfrm>
            <a:off x="265043" y="1685614"/>
            <a:ext cx="11135323" cy="4586882"/>
          </a:xfrm>
        </p:spPr>
        <p:txBody>
          <a:bodyPr>
            <a:noAutofit/>
          </a:bodyPr>
          <a:lstStyle/>
          <a:p>
            <a:pPr marL="0" indent="0">
              <a:buNone/>
            </a:pPr>
            <a:endParaRPr lang="pt-BR" sz="3500" dirty="0">
              <a:latin typeface="Arial" panose="020B0604020202020204" pitchFamily="34" charset="0"/>
              <a:cs typeface="Arial" panose="020B0604020202020204" pitchFamily="34" charset="0"/>
            </a:endParaRPr>
          </a:p>
          <a:p>
            <a:pPr marL="0" indent="0">
              <a:buNone/>
            </a:pPr>
            <a:r>
              <a:rPr lang="pt-BR" sz="3500" dirty="0">
                <a:latin typeface="Arial" panose="020B0604020202020204" pitchFamily="34" charset="0"/>
                <a:cs typeface="Arial" panose="020B0604020202020204" pitchFamily="34" charset="0"/>
              </a:rPr>
              <a:t>É  a  transferência  de  atividades  complementares  à  finalidade  do  órgão...(de  meios  e,  não,  de  fins).  A </a:t>
            </a:r>
          </a:p>
          <a:p>
            <a:pPr marL="0" indent="0">
              <a:buNone/>
            </a:pPr>
            <a:r>
              <a:rPr lang="pt-BR" sz="3500" dirty="0">
                <a:latin typeface="Arial" panose="020B0604020202020204" pitchFamily="34" charset="0"/>
                <a:cs typeface="Arial" panose="020B0604020202020204" pitchFamily="34" charset="0"/>
              </a:rPr>
              <a:t>Terceirização proporciona: </a:t>
            </a:r>
          </a:p>
          <a:p>
            <a:pPr marL="0" indent="0">
              <a:buNone/>
            </a:pPr>
            <a:r>
              <a:rPr lang="pt-BR" sz="3500" dirty="0">
                <a:latin typeface="Arial" panose="020B0604020202020204" pitchFamily="34" charset="0"/>
                <a:cs typeface="Arial" panose="020B0604020202020204" pitchFamily="34" charset="0"/>
              </a:rPr>
              <a:t>a) Economia </a:t>
            </a:r>
          </a:p>
          <a:p>
            <a:pPr marL="0" indent="0">
              <a:buNone/>
            </a:pPr>
            <a:r>
              <a:rPr lang="pt-BR" sz="3500" dirty="0">
                <a:latin typeface="Arial" panose="020B0604020202020204" pitchFamily="34" charset="0"/>
                <a:cs typeface="Arial" panose="020B0604020202020204" pitchFamily="34" charset="0"/>
              </a:rPr>
              <a:t>b) Eficiência </a:t>
            </a:r>
          </a:p>
          <a:p>
            <a:pPr marL="0" indent="0">
              <a:buNone/>
            </a:pPr>
            <a:r>
              <a:rPr lang="pt-BR" sz="3500" dirty="0">
                <a:latin typeface="Arial" panose="020B0604020202020204" pitchFamily="34" charset="0"/>
                <a:cs typeface="Arial" panose="020B0604020202020204" pitchFamily="34" charset="0"/>
              </a:rPr>
              <a:t>A terceirização só é autorizada no Poder Público, como contrato de prestação de serviços e não de pessoal.</a:t>
            </a:r>
          </a:p>
        </p:txBody>
      </p:sp>
    </p:spTree>
    <p:extLst>
      <p:ext uri="{BB962C8B-B14F-4D97-AF65-F5344CB8AC3E}">
        <p14:creationId xmlns:p14="http://schemas.microsoft.com/office/powerpoint/2010/main" val="654896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2278" y="585504"/>
            <a:ext cx="11847444" cy="1325563"/>
          </a:xfrm>
        </p:spPr>
        <p:txBody>
          <a:bodyPr>
            <a:normAutofit fontScale="90000"/>
          </a:bodyPr>
          <a:lstStyle/>
          <a:p>
            <a:pPr>
              <a:lnSpc>
                <a:spcPct val="100000"/>
              </a:lnSpc>
            </a:pPr>
            <a:r>
              <a:rPr lang="pt-BR" sz="6000" dirty="0">
                <a:latin typeface="Arial" panose="020B0604020202020204" pitchFamily="34" charset="0"/>
                <a:cs typeface="Arial" panose="020B0604020202020204" pitchFamily="34" charset="0"/>
              </a:rPr>
              <a:t>Terceirizações de serviços jurídicos</a:t>
            </a:r>
            <a:r>
              <a:rPr lang="pt-BR" dirty="0"/>
              <a:t/>
            </a:r>
            <a:br>
              <a:rPr lang="pt-BR" dirty="0"/>
            </a:br>
            <a:endParaRPr lang="pt-BR" dirty="0"/>
          </a:p>
        </p:txBody>
      </p:sp>
      <p:sp>
        <p:nvSpPr>
          <p:cNvPr id="3" name="Espaço Reservado para Conteúdo 2"/>
          <p:cNvSpPr>
            <a:spLocks noGrp="1"/>
          </p:cNvSpPr>
          <p:nvPr>
            <p:ph idx="1"/>
          </p:nvPr>
        </p:nvSpPr>
        <p:spPr>
          <a:xfrm>
            <a:off x="172278" y="1484243"/>
            <a:ext cx="11728173" cy="4788253"/>
          </a:xfrm>
        </p:spPr>
        <p:txBody>
          <a:bodyPr>
            <a:noAutofit/>
          </a:bodyPr>
          <a:lstStyle/>
          <a:p>
            <a:pPr marL="0" indent="0">
              <a:buNone/>
            </a:pPr>
            <a:r>
              <a:rPr lang="pt-BR" dirty="0">
                <a:latin typeface="Arial" panose="020B0604020202020204" pitchFamily="34" charset="0"/>
                <a:cs typeface="Arial" panose="020B0604020202020204" pitchFamily="34" charset="0"/>
              </a:rPr>
              <a:t>ACÓRDÃO nº 1111/08 – Pleno </a:t>
            </a:r>
          </a:p>
          <a:p>
            <a:pPr marL="0" indent="0">
              <a:buNone/>
            </a:pPr>
            <a:r>
              <a:rPr lang="pt-BR" dirty="0">
                <a:latin typeface="Arial" panose="020B0604020202020204" pitchFamily="34" charset="0"/>
                <a:cs typeface="Arial" panose="020B0604020202020204" pitchFamily="34" charset="0"/>
              </a:rPr>
              <a:t>PROCESSO </a:t>
            </a:r>
            <a:r>
              <a:rPr lang="pt-BR" dirty="0" err="1">
                <a:latin typeface="Arial" panose="020B0604020202020204" pitchFamily="34" charset="0"/>
                <a:cs typeface="Arial" panose="020B0604020202020204" pitchFamily="34" charset="0"/>
              </a:rPr>
              <a:t>N.°</a:t>
            </a:r>
            <a:r>
              <a:rPr lang="pt-BR" dirty="0">
                <a:latin typeface="Arial" panose="020B0604020202020204" pitchFamily="34" charset="0"/>
                <a:cs typeface="Arial" panose="020B0604020202020204" pitchFamily="34" charset="0"/>
              </a:rPr>
              <a:t>: 46511-7/06</a:t>
            </a:r>
          </a:p>
          <a:p>
            <a:pPr marL="0" indent="0">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(4) TERCEIRIZAÇÃO DESDE QUE HAJA: I) COMPROVAÇÃO DE REALIZAÇÃO DE CONCURSO INFRUTÍFERO; II) PROCEDIMENTO LICITATÓRIO; III) PRAZO DO ART. 57, II, LEI 8.666/93; IV) VALOR MÁXIMO PAGO À TERCEIRIZADA DEVERÁ SER O MESMO QUE SERIA PAGO AO SERVIDOR EFETIVO; V) POSSIBILIDADE DE SER RESPONSABILIZADA PELOS DOCUMENTOS PÚBLICOS. VI) RESPONSABILIDADE DO GESTOR PELA FISCALIZAÇÃO DO CONTRATO. </a:t>
            </a:r>
          </a:p>
        </p:txBody>
      </p:sp>
    </p:spTree>
    <p:extLst>
      <p:ext uri="{BB962C8B-B14F-4D97-AF65-F5344CB8AC3E}">
        <p14:creationId xmlns:p14="http://schemas.microsoft.com/office/powerpoint/2010/main" val="2068953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2CBB0-BA2A-D544-B52E-16A13FE679A9}"/>
              </a:ext>
            </a:extLst>
          </p:cNvPr>
          <p:cNvSpPr>
            <a:spLocks noGrp="1"/>
          </p:cNvSpPr>
          <p:nvPr>
            <p:ph type="title"/>
          </p:nvPr>
        </p:nvSpPr>
        <p:spPr>
          <a:xfrm>
            <a:off x="838200" y="681037"/>
            <a:ext cx="10515600" cy="1009651"/>
          </a:xfrm>
          <a:ln>
            <a:solidFill>
              <a:schemeClr val="tx1"/>
            </a:solidFill>
          </a:ln>
        </p:spPr>
        <p:txBody>
          <a:bodyPr>
            <a:normAutofit/>
          </a:bodyPr>
          <a:lstStyle/>
          <a:p>
            <a:pPr algn="ctr"/>
            <a:r>
              <a:rPr lang="pt-BR" sz="2800" b="0" i="0" dirty="0">
                <a:effectLst/>
                <a:latin typeface="Arial" panose="020B0604020202020204" pitchFamily="34" charset="0"/>
                <a:cs typeface="Arial" panose="020B0604020202020204" pitchFamily="34" charset="0"/>
              </a:rPr>
              <a:t>Prefeito e escritório de advocacia devem restituir R$ 426,7 mil a Jacarezinho</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80A3236F-BA2A-B147-E072-FC57FCF9FCA2}"/>
              </a:ext>
            </a:extLst>
          </p:cNvPr>
          <p:cNvSpPr>
            <a:spLocks noGrp="1"/>
          </p:cNvSpPr>
          <p:nvPr>
            <p:ph idx="1"/>
          </p:nvPr>
        </p:nvSpPr>
        <p:spPr>
          <a:xfrm>
            <a:off x="838200" y="1825625"/>
            <a:ext cx="10515600" cy="4719108"/>
          </a:xfrm>
          <a:ln>
            <a:solidFill>
              <a:schemeClr val="tx1"/>
            </a:solidFill>
          </a:ln>
        </p:spPr>
        <p:txBody>
          <a:bodyPr>
            <a:noAutofit/>
          </a:bodyPr>
          <a:lstStyle/>
          <a:p>
            <a:pPr marL="0" indent="0" algn="just">
              <a:buNone/>
            </a:pPr>
            <a:r>
              <a:rPr lang="pt-BR" sz="1900" b="0" i="0" dirty="0">
                <a:effectLst/>
                <a:latin typeface="Arial" panose="020B0604020202020204" pitchFamily="34" charset="0"/>
                <a:cs typeface="Arial" panose="020B0604020202020204" pitchFamily="34" charset="0"/>
              </a:rPr>
              <a:t>O TCE-PR determinou que o prefeito de Jacarezinho, Sérgio Eduardo Emygdio de Faria e o escritório Maurício Carneiro Advogados Associados, restituam, de forma solidária, R$ 426.717,73 ao tesouro desse município. A importância deve ser corrigida monetariamente quando do trânsito em julgado do processo, que já foi alvo de recurso.</a:t>
            </a:r>
          </a:p>
          <a:p>
            <a:pPr marL="0" indent="0" algn="just">
              <a:buNone/>
            </a:pPr>
            <a:r>
              <a:rPr lang="pt-BR" sz="1900" b="0" i="0" dirty="0">
                <a:effectLst/>
                <a:latin typeface="Arial" panose="020B0604020202020204" pitchFamily="34" charset="0"/>
                <a:cs typeface="Arial" panose="020B0604020202020204" pitchFamily="34" charset="0"/>
              </a:rPr>
              <a:t>A aplicação da sanção foi deliberada pela corte ao julgar procedente Representação da Lei nº 8.666/1993 interposta por José Izaías Gomes. Na petição, ele denunciou como ilegal a contratação da empresa por parte da prefeitura por meio de processo de inexigibilidade de licitação realizado em 2014, bem como a indevida antecipação do pagamento de honorários advocatícios ao escritório.</a:t>
            </a:r>
          </a:p>
          <a:p>
            <a:pPr marL="0" indent="0" algn="just">
              <a:buNone/>
            </a:pPr>
            <a:r>
              <a:rPr lang="pt-BR" sz="1900" dirty="0">
                <a:latin typeface="Arial" panose="020B0604020202020204" pitchFamily="34" charset="0"/>
                <a:cs typeface="Arial" panose="020B0604020202020204" pitchFamily="34" charset="0"/>
              </a:rPr>
              <a:t>Em seu voto, o relator do processo, conselheiro Durval Amaral, deu razão às alegações do representante. </a:t>
            </a:r>
            <a:r>
              <a:rPr lang="pt-BR" sz="1900" b="1" dirty="0">
                <a:latin typeface="Arial" panose="020B0604020202020204" pitchFamily="34" charset="0"/>
                <a:cs typeface="Arial" panose="020B0604020202020204" pitchFamily="34" charset="0"/>
              </a:rPr>
              <a:t>Para ele, os dois critérios que, de acordo com a legislação, fundamentam a adoção da inexigibilidade de licitação - natureza singular dos serviços e notória especialização - não foram comprovados por quaisquer documentos apresentados pelo município ou pela contratada nos autos.</a:t>
            </a:r>
          </a:p>
          <a:p>
            <a:pPr marL="0" indent="0" algn="just">
              <a:buNone/>
            </a:pPr>
            <a:endParaRPr lang="pt-BR" sz="1400" b="1" dirty="0">
              <a:latin typeface="Arial" panose="020B0604020202020204" pitchFamily="34" charset="0"/>
              <a:cs typeface="Arial" panose="020B0604020202020204" pitchFamily="34" charset="0"/>
            </a:endParaRPr>
          </a:p>
          <a:p>
            <a:pPr marL="0" indent="0" algn="just">
              <a:buNone/>
            </a:pPr>
            <a:r>
              <a:rPr lang="pt-BR" sz="1400" b="1" dirty="0">
                <a:latin typeface="Arial" panose="020B0604020202020204" pitchFamily="34" charset="0"/>
                <a:cs typeface="Arial" panose="020B0604020202020204" pitchFamily="34" charset="0"/>
              </a:rPr>
              <a:t>https://www1.tce.pr.gov.br/noticias/prefeito-e-escritorio-de-advocacia-devem-restituir-r$-4267-mil-a-jacarezinho/7348/N</a:t>
            </a:r>
          </a:p>
        </p:txBody>
      </p:sp>
    </p:spTree>
    <p:extLst>
      <p:ext uri="{BB962C8B-B14F-4D97-AF65-F5344CB8AC3E}">
        <p14:creationId xmlns:p14="http://schemas.microsoft.com/office/powerpoint/2010/main" val="11362054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Tempo integral e Dedicação exclusiva</a:t>
            </a:r>
          </a:p>
        </p:txBody>
      </p:sp>
      <p:pic>
        <p:nvPicPr>
          <p:cNvPr id="4" name="Imagem 3">
            <a:extLst>
              <a:ext uri="{FF2B5EF4-FFF2-40B4-BE49-F238E27FC236}">
                <a16:creationId xmlns:a16="http://schemas.microsoft.com/office/drawing/2014/main" id="{97D583B7-BCCB-F566-50DF-585CAD42F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5"/>
            <a:ext cx="12192000" cy="6854209"/>
          </a:xfrm>
          <a:prstGeom prst="rect">
            <a:avLst/>
          </a:prstGeom>
        </p:spPr>
      </p:pic>
    </p:spTree>
    <p:extLst>
      <p:ext uri="{BB962C8B-B14F-4D97-AF65-F5344CB8AC3E}">
        <p14:creationId xmlns:p14="http://schemas.microsoft.com/office/powerpoint/2010/main" val="3681370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Tempo integral e Dedicação exclusiva</a:t>
            </a:r>
          </a:p>
        </p:txBody>
      </p:sp>
      <p:pic>
        <p:nvPicPr>
          <p:cNvPr id="5" name="Imagem 4">
            <a:extLst>
              <a:ext uri="{FF2B5EF4-FFF2-40B4-BE49-F238E27FC236}">
                <a16:creationId xmlns:a16="http://schemas.microsoft.com/office/drawing/2014/main" id="{1CFEAAAE-2CBA-3A6E-7661-62A016EF2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3"/>
            <a:ext cx="12192000" cy="6855153"/>
          </a:xfrm>
          <a:prstGeom prst="rect">
            <a:avLst/>
          </a:prstGeom>
        </p:spPr>
      </p:pic>
    </p:spTree>
    <p:extLst>
      <p:ext uri="{BB962C8B-B14F-4D97-AF65-F5344CB8AC3E}">
        <p14:creationId xmlns:p14="http://schemas.microsoft.com/office/powerpoint/2010/main" val="362608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sz="6600" dirty="0">
                <a:latin typeface="Arial" panose="020B0604020202020204" pitchFamily="34" charset="0"/>
                <a:cs typeface="Arial" panose="020B0604020202020204" pitchFamily="34" charset="0"/>
              </a:rPr>
              <a:t>Das </a:t>
            </a:r>
            <a:r>
              <a:rPr lang="pt-BR" sz="6600" dirty="0" smtClean="0">
                <a:latin typeface="Arial" panose="020B0604020202020204" pitchFamily="34" charset="0"/>
                <a:cs typeface="Arial" panose="020B0604020202020204" pitchFamily="34" charset="0"/>
              </a:rPr>
              <a:t>9h </a:t>
            </a:r>
            <a:r>
              <a:rPr lang="pt-BR" sz="6600" dirty="0">
                <a:latin typeface="Arial" panose="020B0604020202020204" pitchFamily="34" charset="0"/>
                <a:cs typeface="Arial" panose="020B0604020202020204" pitchFamily="34" charset="0"/>
              </a:rPr>
              <a:t>até </a:t>
            </a:r>
            <a:r>
              <a:rPr lang="pt-BR" sz="6600" dirty="0" smtClean="0">
                <a:latin typeface="Arial" panose="020B0604020202020204" pitchFamily="34" charset="0"/>
                <a:cs typeface="Arial" panose="020B0604020202020204" pitchFamily="34" charset="0"/>
              </a:rPr>
              <a:t>12h </a:t>
            </a:r>
            <a:endParaRPr lang="pt-BR" sz="66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3"/>
          <a:stretch>
            <a:fillRect/>
          </a:stretch>
        </p:blipFill>
        <p:spPr>
          <a:xfrm>
            <a:off x="175258" y="655151"/>
            <a:ext cx="1325883" cy="1103005"/>
          </a:xfrm>
          <a:prstGeom prst="rect">
            <a:avLst/>
          </a:prstGeom>
        </p:spPr>
      </p:pic>
      <p:sp>
        <p:nvSpPr>
          <p:cNvPr id="5" name="CaixaDeTexto 4"/>
          <p:cNvSpPr txBox="1"/>
          <p:nvPr/>
        </p:nvSpPr>
        <p:spPr>
          <a:xfrm>
            <a:off x="1631378" y="650160"/>
            <a:ext cx="2777836" cy="1107996"/>
          </a:xfrm>
          <a:prstGeom prst="rect">
            <a:avLst/>
          </a:prstGeom>
          <a:noFill/>
        </p:spPr>
        <p:txBody>
          <a:bodyPr wrap="square" rtlCol="0">
            <a:spAutoFit/>
          </a:bodyPr>
          <a:lstStyle/>
          <a:p>
            <a:r>
              <a:rPr lang="pt-BR" sz="4800" dirty="0">
                <a:latin typeface="Arial" panose="020B0604020202020204" pitchFamily="34" charset="0"/>
                <a:cs typeface="Arial" panose="020B0604020202020204" pitchFamily="34" charset="0"/>
              </a:rPr>
              <a:t>Período:</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Tempo integral e Dedicação exclusiva</a:t>
            </a:r>
          </a:p>
        </p:txBody>
      </p:sp>
      <p:pic>
        <p:nvPicPr>
          <p:cNvPr id="4" name="Imagem 3">
            <a:extLst>
              <a:ext uri="{FF2B5EF4-FFF2-40B4-BE49-F238E27FC236}">
                <a16:creationId xmlns:a16="http://schemas.microsoft.com/office/drawing/2014/main" id="{EB80F64D-7220-57B5-0631-507EFF6F0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51"/>
            <a:ext cx="12192000" cy="6833297"/>
          </a:xfrm>
          <a:prstGeom prst="rect">
            <a:avLst/>
          </a:prstGeom>
        </p:spPr>
      </p:pic>
    </p:spTree>
    <p:extLst>
      <p:ext uri="{BB962C8B-B14F-4D97-AF65-F5344CB8AC3E}">
        <p14:creationId xmlns:p14="http://schemas.microsoft.com/office/powerpoint/2010/main" val="4135859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DEFESA JUDICIAL DE GESTORES E SERVIDORES</a:t>
            </a:r>
            <a:endParaRPr lang="pt-BR" b="1" dirty="0"/>
          </a:p>
        </p:txBody>
      </p:sp>
      <p:sp>
        <p:nvSpPr>
          <p:cNvPr id="3" name="Espaço Reservado para Conteúdo 2"/>
          <p:cNvSpPr>
            <a:spLocks noGrp="1"/>
          </p:cNvSpPr>
          <p:nvPr>
            <p:ph idx="1"/>
          </p:nvPr>
        </p:nvSpPr>
        <p:spPr>
          <a:xfrm>
            <a:off x="291548" y="1825625"/>
            <a:ext cx="11582400" cy="4351338"/>
          </a:xfrm>
        </p:spPr>
        <p:txBody>
          <a:bodyPr>
            <a:noAutofit/>
          </a:bodyPr>
          <a:lstStyle/>
          <a:p>
            <a:pPr marL="0" indent="0" algn="just">
              <a:buNone/>
            </a:pPr>
            <a:r>
              <a:rPr lang="pt-BR" dirty="0"/>
              <a:t>Em última análise, </a:t>
            </a:r>
            <a:r>
              <a:rPr lang="pt-BR" u="sng" dirty="0"/>
              <a:t>ao defender os atos praticados por seus agentes públicos, o Estado realiza a própria defesa </a:t>
            </a:r>
            <a:r>
              <a:rPr lang="pt-BR" dirty="0"/>
              <a:t>e não de terceiro.</a:t>
            </a:r>
          </a:p>
          <a:p>
            <a:pPr marL="0" indent="0" algn="just">
              <a:buNone/>
            </a:pPr>
            <a:r>
              <a:rPr lang="pt-BR" dirty="0"/>
              <a:t> </a:t>
            </a:r>
          </a:p>
          <a:p>
            <a:pPr marL="0" indent="0" algn="just">
              <a:buNone/>
            </a:pPr>
            <a:r>
              <a:rPr lang="pt-BR" dirty="0" smtClean="0"/>
              <a:t>A </a:t>
            </a:r>
            <a:r>
              <a:rPr lang="pt-BR" dirty="0"/>
              <a:t>atribuição ganhou </a:t>
            </a:r>
            <a:r>
              <a:rPr lang="pt-BR" u="sng" dirty="0"/>
              <a:t>mais força</a:t>
            </a:r>
            <a:r>
              <a:rPr lang="pt-BR" dirty="0"/>
              <a:t> ainda com a </a:t>
            </a:r>
            <a:r>
              <a:rPr lang="pt-BR" u="sng" dirty="0"/>
              <a:t>Lei 14.133/2021</a:t>
            </a:r>
            <a:r>
              <a:rPr lang="pt-BR" dirty="0"/>
              <a:t>, pois o novo estatuto de licitações passou a prever expressamente a possibilidade dessa defesa em seu artigo 10, quando o caso envolver</a:t>
            </a:r>
            <a:r>
              <a:rPr lang="pt-BR" i="1" dirty="0"/>
              <a:t> “</a:t>
            </a:r>
            <a:r>
              <a:rPr lang="pt-BR" b="1" i="1" dirty="0"/>
              <a:t>ato praticado com estrita observância de orientação constante em parecer jurídico</a:t>
            </a:r>
            <a:r>
              <a:rPr lang="pt-BR" i="1" dirty="0" smtClean="0"/>
              <a:t>”.</a:t>
            </a:r>
            <a:endParaRPr lang="pt-BR" dirty="0"/>
          </a:p>
        </p:txBody>
      </p:sp>
    </p:spTree>
    <p:extLst>
      <p:ext uri="{BB962C8B-B14F-4D97-AF65-F5344CB8AC3E}">
        <p14:creationId xmlns:p14="http://schemas.microsoft.com/office/powerpoint/2010/main" val="4046110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DEFESA JUDICIAL DE GESTORES E SERVIDORES</a:t>
            </a:r>
            <a:endParaRPr lang="pt-BR" b="1" dirty="0"/>
          </a:p>
        </p:txBody>
      </p:sp>
      <p:sp>
        <p:nvSpPr>
          <p:cNvPr id="3" name="Espaço Reservado para Conteúdo 2"/>
          <p:cNvSpPr>
            <a:spLocks noGrp="1"/>
          </p:cNvSpPr>
          <p:nvPr>
            <p:ph idx="1"/>
          </p:nvPr>
        </p:nvSpPr>
        <p:spPr>
          <a:xfrm>
            <a:off x="291548" y="1825625"/>
            <a:ext cx="11582400" cy="4351338"/>
          </a:xfrm>
        </p:spPr>
        <p:txBody>
          <a:bodyPr>
            <a:noAutofit/>
          </a:bodyPr>
          <a:lstStyle/>
          <a:p>
            <a:pPr marL="0" indent="0" algn="just">
              <a:buNone/>
            </a:pPr>
            <a:r>
              <a:rPr lang="pt-BR" dirty="0"/>
              <a:t>Mostra-se contraditório o gestor público seguir um posicionamento da consultoria jurídica do respectivo ente federativo, mas posteriormente ser jogado à própria sorte quando há um processo </a:t>
            </a:r>
            <a:r>
              <a:rPr lang="pt-BR" dirty="0" err="1"/>
              <a:t>apuratório</a:t>
            </a:r>
            <a:r>
              <a:rPr lang="pt-BR" dirty="0"/>
              <a:t> em seu desfavor justamente por ter acolhido aquele entendimento.</a:t>
            </a:r>
          </a:p>
          <a:p>
            <a:pPr algn="just"/>
            <a:endParaRPr lang="pt-BR" dirty="0"/>
          </a:p>
          <a:p>
            <a:pPr marL="0" indent="0" algn="just">
              <a:buNone/>
            </a:pPr>
            <a:r>
              <a:rPr lang="pt-BR" u="sng" dirty="0"/>
              <a:t>O esperado é que esse mesmo órgão sustente seu posicionamento nas demais esferas do poder público, dando apoio institucional ao gestor que agiu em conformidade com a orientação da Casa</a:t>
            </a:r>
            <a:r>
              <a:rPr lang="pt-BR" dirty="0"/>
              <a:t>. Além disso, como visto, em última análise, </a:t>
            </a:r>
            <a:r>
              <a:rPr lang="pt-BR" b="1" u="sng" dirty="0"/>
              <a:t>a advocacia pública estaria defendendo o seu próprio posicionamento.</a:t>
            </a:r>
          </a:p>
        </p:txBody>
      </p:sp>
    </p:spTree>
    <p:extLst>
      <p:ext uri="{BB962C8B-B14F-4D97-AF65-F5344CB8AC3E}">
        <p14:creationId xmlns:p14="http://schemas.microsoft.com/office/powerpoint/2010/main" val="1802375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DEFESA JUDICIAL DE GESTORES E SERVIDORES</a:t>
            </a:r>
            <a:endParaRPr lang="pt-BR" b="1" dirty="0"/>
          </a:p>
        </p:txBody>
      </p:sp>
      <p:sp>
        <p:nvSpPr>
          <p:cNvPr id="3" name="Espaço Reservado para Conteúdo 2"/>
          <p:cNvSpPr>
            <a:spLocks noGrp="1"/>
          </p:cNvSpPr>
          <p:nvPr>
            <p:ph idx="1"/>
          </p:nvPr>
        </p:nvSpPr>
        <p:spPr>
          <a:xfrm>
            <a:off x="291548" y="1825625"/>
            <a:ext cx="11582400" cy="4351338"/>
          </a:xfrm>
        </p:spPr>
        <p:txBody>
          <a:bodyPr>
            <a:noAutofit/>
          </a:bodyPr>
          <a:lstStyle/>
          <a:p>
            <a:pPr marL="0" indent="0" algn="ctr">
              <a:buNone/>
            </a:pPr>
            <a:r>
              <a:rPr lang="pt-BR" i="1" dirty="0"/>
              <a:t>TCE </a:t>
            </a:r>
            <a:r>
              <a:rPr lang="pt-BR" i="1" dirty="0" smtClean="0"/>
              <a:t>PR</a:t>
            </a:r>
          </a:p>
          <a:p>
            <a:pPr marL="0" indent="0">
              <a:buNone/>
            </a:pPr>
            <a:endParaRPr lang="pt-BR" dirty="0"/>
          </a:p>
          <a:p>
            <a:pPr marL="0" indent="0" algn="just">
              <a:buNone/>
            </a:pPr>
            <a:r>
              <a:rPr lang="pt-BR" i="1" dirty="0"/>
              <a:t>É possível que a defesa de agente público seja promovida pela advocacia pública, desde que haja </a:t>
            </a:r>
            <a:r>
              <a:rPr lang="pt-BR" i="1" u="sng" dirty="0"/>
              <a:t>interesse público envolvido</a:t>
            </a:r>
            <a:r>
              <a:rPr lang="pt-BR" i="1" dirty="0"/>
              <a:t>, </a:t>
            </a:r>
            <a:r>
              <a:rPr lang="pt-BR" i="1" u="sng" dirty="0"/>
              <a:t>caso os atos praticados pelo agente estejam vinculados ao exercício de suas funções ou atribuições constitucionais, legais ou institucionais</a:t>
            </a:r>
            <a:r>
              <a:rPr lang="pt-BR" i="1" dirty="0" smtClean="0"/>
              <a:t>.</a:t>
            </a:r>
          </a:p>
          <a:p>
            <a:pPr marL="0" indent="0" algn="just">
              <a:buNone/>
            </a:pPr>
            <a:r>
              <a:rPr lang="pt-BR" i="1" u="sng" dirty="0" smtClean="0"/>
              <a:t>Não </a:t>
            </a:r>
            <a:r>
              <a:rPr lang="pt-BR" i="1" u="sng" dirty="0"/>
              <a:t>há interesse público na defesa do ato em que o agente público tenha praticado conduta violadora do ordenamento jurídico</a:t>
            </a:r>
            <a:r>
              <a:rPr lang="pt-BR" i="1" dirty="0"/>
              <a:t>, como crimes, atos de improbidade administrativa ou lesivos ao patrimônio público, objeto de ação popular.</a:t>
            </a:r>
            <a:endParaRPr lang="pt-BR" dirty="0"/>
          </a:p>
          <a:p>
            <a:endParaRPr lang="pt-BR" dirty="0"/>
          </a:p>
        </p:txBody>
      </p:sp>
    </p:spTree>
    <p:extLst>
      <p:ext uri="{BB962C8B-B14F-4D97-AF65-F5344CB8AC3E}">
        <p14:creationId xmlns:p14="http://schemas.microsoft.com/office/powerpoint/2010/main" val="2354150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DEFESA JUDICIAL DE GESTORES E SERVIDORES</a:t>
            </a:r>
            <a:endParaRPr lang="pt-BR" b="1" dirty="0"/>
          </a:p>
        </p:txBody>
      </p:sp>
      <p:sp>
        <p:nvSpPr>
          <p:cNvPr id="3" name="Espaço Reservado para Conteúdo 2"/>
          <p:cNvSpPr>
            <a:spLocks noGrp="1"/>
          </p:cNvSpPr>
          <p:nvPr>
            <p:ph idx="1"/>
          </p:nvPr>
        </p:nvSpPr>
        <p:spPr>
          <a:xfrm>
            <a:off x="291548" y="1825625"/>
            <a:ext cx="11582400" cy="4351338"/>
          </a:xfrm>
        </p:spPr>
        <p:txBody>
          <a:bodyPr>
            <a:noAutofit/>
          </a:bodyPr>
          <a:lstStyle/>
          <a:p>
            <a:pPr marL="0" indent="0" algn="ctr">
              <a:buNone/>
            </a:pPr>
            <a:r>
              <a:rPr lang="pt-BR" i="1" dirty="0"/>
              <a:t>TCE </a:t>
            </a:r>
            <a:r>
              <a:rPr lang="pt-BR" i="1" dirty="0" smtClean="0"/>
              <a:t>PR</a:t>
            </a:r>
          </a:p>
          <a:p>
            <a:pPr marL="0" indent="0">
              <a:buNone/>
            </a:pPr>
            <a:endParaRPr lang="pt-BR" dirty="0"/>
          </a:p>
          <a:p>
            <a:pPr marL="0" indent="0" algn="just">
              <a:buNone/>
            </a:pPr>
            <a:r>
              <a:rPr lang="pt-BR" i="1" u="sng" dirty="0"/>
              <a:t>As autoridades e os servidores públicos que participem da realização de licitações e contratos também podem ser representados judicial ou administrativamente pela advocacia pública</a:t>
            </a:r>
            <a:r>
              <a:rPr lang="pt-BR" i="1" dirty="0"/>
              <a:t>, caso necessitem se defender nas esferas administrativa, controladora ou judicial, em razão de ato praticado com estrita observância de orientação constante em parecer jurídico elaborado no final da fase preparatória da licitação, nos termos do artigo 10 da Nova Lei de Licitações e Contratos (Lei nº 14.133/21). </a:t>
            </a:r>
            <a:r>
              <a:rPr lang="pt-BR" i="1" u="sng" dirty="0"/>
              <a:t>Essa possibilidade é extensível, inclusive, ao agente público que não mais ocupar o cargo, emprego ou função em que foi praticado o ato </a:t>
            </a:r>
            <a:r>
              <a:rPr lang="pt-BR" i="1" u="sng" dirty="0" smtClean="0"/>
              <a:t>questionado.</a:t>
            </a:r>
            <a:r>
              <a:rPr lang="pt-BR" i="1" dirty="0" smtClean="0"/>
              <a:t>.</a:t>
            </a:r>
            <a:endParaRPr lang="pt-BR" dirty="0"/>
          </a:p>
          <a:p>
            <a:pPr algn="just"/>
            <a:endParaRPr lang="pt-BR" dirty="0"/>
          </a:p>
        </p:txBody>
      </p:sp>
    </p:spTree>
    <p:extLst>
      <p:ext uri="{BB962C8B-B14F-4D97-AF65-F5344CB8AC3E}">
        <p14:creationId xmlns:p14="http://schemas.microsoft.com/office/powerpoint/2010/main" val="151338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DEFESA JUDICIAL DE GESTORES E SERVIDORES</a:t>
            </a:r>
            <a:endParaRPr lang="pt-BR" b="1" dirty="0"/>
          </a:p>
        </p:txBody>
      </p:sp>
      <p:sp>
        <p:nvSpPr>
          <p:cNvPr id="3" name="Espaço Reservado para Conteúdo 2"/>
          <p:cNvSpPr>
            <a:spLocks noGrp="1"/>
          </p:cNvSpPr>
          <p:nvPr>
            <p:ph idx="1"/>
          </p:nvPr>
        </p:nvSpPr>
        <p:spPr>
          <a:xfrm>
            <a:off x="291548" y="1825625"/>
            <a:ext cx="11582400" cy="4351338"/>
          </a:xfrm>
        </p:spPr>
        <p:txBody>
          <a:bodyPr>
            <a:noAutofit/>
          </a:bodyPr>
          <a:lstStyle/>
          <a:p>
            <a:pPr marL="0" indent="0" algn="ctr">
              <a:buNone/>
            </a:pPr>
            <a:r>
              <a:rPr lang="pt-BR" i="1" dirty="0"/>
              <a:t>TCE </a:t>
            </a:r>
            <a:r>
              <a:rPr lang="pt-BR" i="1" dirty="0" smtClean="0"/>
              <a:t>PR</a:t>
            </a:r>
          </a:p>
          <a:p>
            <a:pPr marL="0" indent="0" algn="just">
              <a:buNone/>
            </a:pPr>
            <a:r>
              <a:rPr lang="pt-BR" sz="2400" u="sng" dirty="0" smtClean="0"/>
              <a:t>Não </a:t>
            </a:r>
            <a:r>
              <a:rPr lang="pt-BR" sz="2400" u="sng" dirty="0"/>
              <a:t>é possível a representação pela advocacia pública</a:t>
            </a:r>
            <a:r>
              <a:rPr lang="pt-BR" sz="2400" dirty="0"/>
              <a:t> das autoridades e servidores públicos que participem da realização de licitações e contratos </a:t>
            </a:r>
            <a:r>
              <a:rPr lang="pt-BR" sz="2400" u="sng" dirty="0"/>
              <a:t>quando constarem provas de prática de atos ilícitos dolosos nos autos do processo administrativo ou judicial</a:t>
            </a:r>
            <a:r>
              <a:rPr lang="pt-BR" sz="2400" dirty="0"/>
              <a:t>.</a:t>
            </a:r>
          </a:p>
          <a:p>
            <a:pPr marL="0" indent="0" algn="just">
              <a:buNone/>
            </a:pPr>
            <a:r>
              <a:rPr lang="pt-BR" sz="2400" dirty="0"/>
              <a:t> </a:t>
            </a:r>
          </a:p>
          <a:p>
            <a:pPr marL="0" indent="0" algn="just">
              <a:buNone/>
            </a:pPr>
            <a:r>
              <a:rPr lang="pt-BR" sz="2400" u="sng" dirty="0"/>
              <a:t>Não é cabível o encaminhamento de projeto de lei à câmara municipal para a contratação pela administração pública de advogado para a defesa judicial de servidores em decorrência da prática de atos funcionais</a:t>
            </a:r>
            <a:r>
              <a:rPr lang="pt-BR" sz="2400" dirty="0"/>
              <a:t>. </a:t>
            </a:r>
            <a:r>
              <a:rPr lang="pt-BR" sz="2400" b="1" u="sng" dirty="0"/>
              <a:t>Isso porque essa tarefa deve ser atribuída à procuradoria ou assessoria jurídica municipal</a:t>
            </a:r>
            <a:r>
              <a:rPr lang="pt-BR" sz="2400" dirty="0"/>
              <a:t>. Somente pode haver terceirização de serviços jurídicos nas hipóteses previstas no </a:t>
            </a:r>
            <a:r>
              <a:rPr lang="pt-BR" sz="2400" dirty="0">
                <a:hlinkClick r:id="rId3"/>
              </a:rPr>
              <a:t>Prejulgado nº 6 do Tribunal de Contas do Estado do Paraná</a:t>
            </a:r>
            <a:r>
              <a:rPr lang="pt-BR" sz="2400" dirty="0"/>
              <a:t>.</a:t>
            </a:r>
          </a:p>
          <a:p>
            <a:pPr marL="0" indent="0" algn="just">
              <a:buNone/>
            </a:pPr>
            <a:endParaRPr lang="pt-BR" dirty="0"/>
          </a:p>
          <a:p>
            <a:pPr algn="just"/>
            <a:endParaRPr lang="pt-BR" dirty="0"/>
          </a:p>
        </p:txBody>
      </p:sp>
    </p:spTree>
    <p:extLst>
      <p:ext uri="{BB962C8B-B14F-4D97-AF65-F5344CB8AC3E}">
        <p14:creationId xmlns:p14="http://schemas.microsoft.com/office/powerpoint/2010/main" val="2112190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91548" y="1825625"/>
            <a:ext cx="11582400" cy="4351338"/>
          </a:xfrm>
        </p:spPr>
        <p:txBody>
          <a:bodyPr>
            <a:noAutofit/>
          </a:bodyPr>
          <a:lstStyle/>
          <a:p>
            <a:pPr marL="0" indent="0" algn="ctr">
              <a:buNone/>
            </a:pPr>
            <a:endParaRPr lang="pt-BR" sz="4000" i="1" dirty="0" smtClean="0"/>
          </a:p>
          <a:p>
            <a:pPr marL="0" indent="0" algn="ctr">
              <a:buNone/>
            </a:pPr>
            <a:endParaRPr lang="pt-BR" sz="4000" i="1" dirty="0"/>
          </a:p>
          <a:p>
            <a:pPr marL="0" indent="0" algn="ctr">
              <a:buNone/>
            </a:pPr>
            <a:r>
              <a:rPr lang="pt-BR" sz="4000" i="1" dirty="0" smtClean="0"/>
              <a:t>MUITO OBRIGADO!!!</a:t>
            </a:r>
            <a:endParaRPr lang="pt-BR" sz="4000" dirty="0"/>
          </a:p>
          <a:p>
            <a:pPr marL="0" indent="0" algn="just">
              <a:buNone/>
            </a:pPr>
            <a:endParaRPr lang="pt-BR" dirty="0"/>
          </a:p>
          <a:p>
            <a:pPr algn="just"/>
            <a:endParaRPr lang="pt-BR" dirty="0"/>
          </a:p>
        </p:txBody>
      </p:sp>
    </p:spTree>
    <p:extLst>
      <p:ext uri="{BB962C8B-B14F-4D97-AF65-F5344CB8AC3E}">
        <p14:creationId xmlns:p14="http://schemas.microsoft.com/office/powerpoint/2010/main" val="2835584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pPr marL="0" indent="0" algn="just">
              <a:buNone/>
            </a:pPr>
            <a:endParaRPr lang="pt-BR" dirty="0" smtClean="0">
              <a:latin typeface="Arial" panose="020B0604020202020204" pitchFamily="34" charset="0"/>
              <a:cs typeface="Arial" panose="020B0604020202020204" pitchFamily="34" charset="0"/>
            </a:endParaRPr>
          </a:p>
          <a:p>
            <a:pPr marL="0" indent="0" algn="just">
              <a:buNone/>
            </a:pPr>
            <a:endParaRPr lang="pt-BR" dirty="0" smtClean="0">
              <a:latin typeface="Arial" panose="020B0604020202020204" pitchFamily="34" charset="0"/>
              <a:cs typeface="Arial" panose="020B0604020202020204" pitchFamily="34" charset="0"/>
            </a:endParaRPr>
          </a:p>
          <a:p>
            <a:pPr marL="0" indent="0" algn="just">
              <a:buNone/>
            </a:pPr>
            <a:r>
              <a:rPr lang="pt-BR" dirty="0" smtClean="0">
                <a:latin typeface="Arial" panose="020B0604020202020204" pitchFamily="34" charset="0"/>
                <a:cs typeface="Arial" panose="020B0604020202020204" pitchFamily="34" charset="0"/>
              </a:rPr>
              <a:t>OAB/RO </a:t>
            </a:r>
            <a:r>
              <a:rPr lang="pt-BR" dirty="0">
                <a:latin typeface="Arial" panose="020B0604020202020204" pitchFamily="34" charset="0"/>
                <a:cs typeface="Arial" panose="020B0604020202020204" pitchFamily="34" charset="0"/>
              </a:rPr>
              <a:t>recorreu ao STF contra acórdão da turma recursal do Juizado Especial da Seção Judiciária do Estado que reconheceu o direito de advogado público atuar judicialmente em nome da União, independentemente de inscrição na OAB</a:t>
            </a:r>
            <a:r>
              <a:rPr lang="pt-BR" dirty="0" smtClean="0">
                <a:latin typeface="Arial" panose="020B0604020202020204" pitchFamily="34" charset="0"/>
                <a:cs typeface="Arial" panose="020B0604020202020204" pitchFamily="34" charset="0"/>
              </a:rPr>
              <a:t>.</a:t>
            </a:r>
          </a:p>
          <a:p>
            <a:pPr marL="0" indent="0" algn="just">
              <a:buNone/>
            </a:pPr>
            <a:r>
              <a:rPr lang="pt-BR" dirty="0" smtClean="0">
                <a:latin typeface="Arial" panose="020B0604020202020204" pitchFamily="34" charset="0"/>
                <a:cs typeface="Arial" panose="020B0604020202020204" pitchFamily="34" charset="0"/>
              </a:rPr>
              <a:t> </a:t>
            </a:r>
            <a:r>
              <a:rPr lang="pt-BR" sz="1500" dirty="0" smtClean="0">
                <a:latin typeface="Arial" panose="020B0604020202020204" pitchFamily="34" charset="0"/>
                <a:cs typeface="Arial" panose="020B0604020202020204" pitchFamily="34" charset="0"/>
              </a:rPr>
              <a:t>(https</a:t>
            </a:r>
            <a:r>
              <a:rPr lang="pt-BR" sz="1500" dirty="0">
                <a:latin typeface="Arial" panose="020B0604020202020204" pitchFamily="34" charset="0"/>
                <a:cs typeface="Arial" panose="020B0604020202020204" pitchFamily="34" charset="0"/>
              </a:rPr>
              <a:t>://</a:t>
            </a:r>
            <a:r>
              <a:rPr lang="pt-BR" sz="1500" dirty="0" smtClean="0">
                <a:latin typeface="Arial" panose="020B0604020202020204" pitchFamily="34" charset="0"/>
                <a:cs typeface="Arial" panose="020B0604020202020204" pitchFamily="34" charset="0"/>
              </a:rPr>
              <a:t>www.migalhas.com.br/quentes/429801/stf-toffolisuspende-analise-de-inscricao-de-advogado-publico-na-oab)</a:t>
            </a:r>
            <a:endParaRPr lang="pt-BR" sz="1500" dirty="0">
              <a:latin typeface="Arial" panose="020B0604020202020204" pitchFamily="34" charset="0"/>
              <a:cs typeface="Arial" panose="020B0604020202020204" pitchFamily="34" charset="0"/>
            </a:endParaRPr>
          </a:p>
        </p:txBody>
      </p:sp>
      <p:sp>
        <p:nvSpPr>
          <p:cNvPr id="5" name="CaixaDeTexto 4"/>
          <p:cNvSpPr txBox="1"/>
          <p:nvPr/>
        </p:nvSpPr>
        <p:spPr>
          <a:xfrm>
            <a:off x="1258957" y="650160"/>
            <a:ext cx="9939130" cy="1477328"/>
          </a:xfrm>
          <a:prstGeom prst="rect">
            <a:avLst/>
          </a:prstGeom>
          <a:noFill/>
        </p:spPr>
        <p:txBody>
          <a:bodyPr wrap="square" rtlCol="0">
            <a:spAutoFit/>
          </a:bodyPr>
          <a:lstStyle/>
          <a:p>
            <a:pPr algn="ctr"/>
            <a:r>
              <a:rPr lang="pt-BR" sz="3600" b="1" dirty="0" smtClean="0">
                <a:latin typeface="Arial" panose="020B0604020202020204" pitchFamily="34" charset="0"/>
                <a:cs typeface="Arial" panose="020B0604020202020204" pitchFamily="34" charset="0"/>
              </a:rPr>
              <a:t>Advogados Públicos: obrigatoriedade de inscrição na </a:t>
            </a:r>
            <a:endParaRPr lang="pt-BR" sz="3600" b="1" dirty="0">
              <a:latin typeface="Arial" panose="020B0604020202020204" pitchFamily="34" charset="0"/>
              <a:cs typeface="Arial" panose="020B0604020202020204" pitchFamily="34" charset="0"/>
            </a:endParaRPr>
          </a:p>
          <a:p>
            <a:endParaRPr lang="pt-BR" dirty="0"/>
          </a:p>
        </p:txBody>
      </p:sp>
      <p:pic>
        <p:nvPicPr>
          <p:cNvPr id="7" name="Imagem 6"/>
          <p:cNvPicPr>
            <a:picLocks noChangeAspect="1"/>
          </p:cNvPicPr>
          <p:nvPr/>
        </p:nvPicPr>
        <p:blipFill>
          <a:blip r:embed="rId3"/>
          <a:stretch>
            <a:fillRect/>
          </a:stretch>
        </p:blipFill>
        <p:spPr>
          <a:xfrm>
            <a:off x="7792278" y="1368739"/>
            <a:ext cx="1882276" cy="389418"/>
          </a:xfrm>
          <a:prstGeom prst="rect">
            <a:avLst/>
          </a:prstGeom>
        </p:spPr>
      </p:pic>
    </p:spTree>
    <p:extLst>
      <p:ext uri="{BB962C8B-B14F-4D97-AF65-F5344CB8AC3E}">
        <p14:creationId xmlns:p14="http://schemas.microsoft.com/office/powerpoint/2010/main" val="308306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fontScale="92500"/>
          </a:bodyPr>
          <a:lstStyle/>
          <a:p>
            <a:pPr marL="0" indent="0" algn="just">
              <a:buNone/>
            </a:pPr>
            <a:r>
              <a:rPr lang="pt-BR" u="sng" dirty="0">
                <a:latin typeface="Arial" panose="020B0604020202020204" pitchFamily="34" charset="0"/>
                <a:cs typeface="Arial" panose="020B0604020202020204" pitchFamily="34" charset="0"/>
              </a:rPr>
              <a:t>Até o momento, prevalece o voto do ministro Cristiano Zanin. Para S. Exa., é inválida a exigência de inscrição na OAB como requisito para o exercício da advocacia pública</a:t>
            </a:r>
            <a:r>
              <a:rPr lang="pt-BR" dirty="0">
                <a:latin typeface="Arial" panose="020B0604020202020204" pitchFamily="34" charset="0"/>
                <a:cs typeface="Arial" panose="020B0604020202020204" pitchFamily="34" charset="0"/>
              </a:rPr>
              <a:t>.</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No entanto, o ministro reconheceu a possibilidade de inscrição voluntária, desde que como </a:t>
            </a:r>
            <a:r>
              <a:rPr lang="pt-BR" u="sng" dirty="0">
                <a:latin typeface="Arial" panose="020B0604020202020204" pitchFamily="34" charset="0"/>
                <a:cs typeface="Arial" panose="020B0604020202020204" pitchFamily="34" charset="0"/>
              </a:rPr>
              <a:t>manifestação expressa de vontade do representante do órgão ou ente federativo</a:t>
            </a:r>
            <a:r>
              <a:rPr lang="pt-BR" dirty="0">
                <a:latin typeface="Arial" panose="020B0604020202020204" pitchFamily="34" charset="0"/>
                <a:cs typeface="Arial" panose="020B0604020202020204" pitchFamily="34" charset="0"/>
              </a:rPr>
              <a:t>.</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O entendimento do relator foi acompanhado pelos ministros Flávio Dino, Alexandre de Moraes, Luís Roberto Barroso e Gilmar Mendes.</a:t>
            </a: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58957" y="650160"/>
            <a:ext cx="9939130" cy="1477328"/>
          </a:xfrm>
          <a:prstGeom prst="rect">
            <a:avLst/>
          </a:prstGeom>
          <a:noFill/>
        </p:spPr>
        <p:txBody>
          <a:bodyPr wrap="square" rtlCol="0">
            <a:spAutoFit/>
          </a:bodyPr>
          <a:lstStyle/>
          <a:p>
            <a:pPr algn="ctr"/>
            <a:r>
              <a:rPr lang="pt-BR" sz="3600" b="1" dirty="0" smtClean="0">
                <a:latin typeface="Arial" panose="020B0604020202020204" pitchFamily="34" charset="0"/>
                <a:cs typeface="Arial" panose="020B0604020202020204" pitchFamily="34" charset="0"/>
              </a:rPr>
              <a:t>Advogados Públicos: obrigatoriedade de inscrição na </a:t>
            </a:r>
            <a:endParaRPr lang="pt-BR" sz="3600" b="1" dirty="0">
              <a:latin typeface="Arial" panose="020B0604020202020204" pitchFamily="34" charset="0"/>
              <a:cs typeface="Arial" panose="020B0604020202020204" pitchFamily="34" charset="0"/>
            </a:endParaRPr>
          </a:p>
          <a:p>
            <a:endParaRPr lang="pt-BR" dirty="0"/>
          </a:p>
        </p:txBody>
      </p:sp>
      <p:pic>
        <p:nvPicPr>
          <p:cNvPr id="7" name="Imagem 6"/>
          <p:cNvPicPr>
            <a:picLocks noChangeAspect="1"/>
          </p:cNvPicPr>
          <p:nvPr/>
        </p:nvPicPr>
        <p:blipFill>
          <a:blip r:embed="rId3"/>
          <a:stretch>
            <a:fillRect/>
          </a:stretch>
        </p:blipFill>
        <p:spPr>
          <a:xfrm>
            <a:off x="7792278" y="1368739"/>
            <a:ext cx="1882276" cy="389418"/>
          </a:xfrm>
          <a:prstGeom prst="rect">
            <a:avLst/>
          </a:prstGeom>
        </p:spPr>
      </p:pic>
    </p:spTree>
    <p:extLst>
      <p:ext uri="{BB962C8B-B14F-4D97-AF65-F5344CB8AC3E}">
        <p14:creationId xmlns:p14="http://schemas.microsoft.com/office/powerpoint/2010/main" val="351661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20000"/>
          </a:bodyPr>
          <a:lstStyle/>
          <a:p>
            <a:pPr marL="0" indent="0" algn="just">
              <a:buNone/>
            </a:pPr>
            <a:endParaRPr lang="pt-BR" b="1" u="sng" dirty="0" smtClean="0">
              <a:latin typeface="Arial" panose="020B0604020202020204" pitchFamily="34" charset="0"/>
              <a:cs typeface="Arial" panose="020B0604020202020204" pitchFamily="34" charset="0"/>
            </a:endParaRPr>
          </a:p>
          <a:p>
            <a:pPr marL="0" indent="0" algn="just">
              <a:buNone/>
            </a:pPr>
            <a:r>
              <a:rPr lang="pt-BR" b="1" u="sng" dirty="0" smtClean="0">
                <a:latin typeface="Arial" panose="020B0604020202020204" pitchFamily="34" charset="0"/>
                <a:cs typeface="Arial" panose="020B0604020202020204" pitchFamily="34" charset="0"/>
              </a:rPr>
              <a:t>Divergiram</a:t>
            </a:r>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os ministros </a:t>
            </a:r>
            <a:r>
              <a:rPr lang="pt-BR" u="sng" dirty="0">
                <a:latin typeface="Arial" panose="020B0604020202020204" pitchFamily="34" charset="0"/>
                <a:cs typeface="Arial" panose="020B0604020202020204" pitchFamily="34" charset="0"/>
              </a:rPr>
              <a:t>André Mendonça e Edson </a:t>
            </a:r>
            <a:r>
              <a:rPr lang="pt-BR" u="sng" dirty="0" err="1">
                <a:latin typeface="Arial" panose="020B0604020202020204" pitchFamily="34" charset="0"/>
                <a:cs typeface="Arial" panose="020B0604020202020204" pitchFamily="34" charset="0"/>
              </a:rPr>
              <a:t>Fachin</a:t>
            </a:r>
            <a:r>
              <a:rPr lang="pt-BR" dirty="0">
                <a:latin typeface="Arial" panose="020B0604020202020204" pitchFamily="34" charset="0"/>
                <a:cs typeface="Arial" panose="020B0604020202020204" pitchFamily="34" charset="0"/>
              </a:rPr>
              <a:t>, que </a:t>
            </a:r>
            <a:r>
              <a:rPr lang="pt-BR" b="1" dirty="0">
                <a:latin typeface="Arial" panose="020B0604020202020204" pitchFamily="34" charset="0"/>
                <a:cs typeface="Arial" panose="020B0604020202020204" pitchFamily="34" charset="0"/>
              </a:rPr>
              <a:t>consideram obrigatória a inscrição na OAB para o exercício da função</a:t>
            </a:r>
            <a:r>
              <a:rPr lang="pt-BR" dirty="0">
                <a:latin typeface="Arial" panose="020B0604020202020204" pitchFamily="34" charset="0"/>
                <a:cs typeface="Arial" panose="020B0604020202020204" pitchFamily="34" charset="0"/>
              </a:rPr>
              <a:t>.</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u="sng" dirty="0">
                <a:latin typeface="Arial" panose="020B0604020202020204" pitchFamily="34" charset="0"/>
                <a:cs typeface="Arial" panose="020B0604020202020204" pitchFamily="34" charset="0"/>
              </a:rPr>
              <a:t>Ministro Luiz </a:t>
            </a:r>
            <a:r>
              <a:rPr lang="pt-BR" u="sng" dirty="0" err="1">
                <a:latin typeface="Arial" panose="020B0604020202020204" pitchFamily="34" charset="0"/>
                <a:cs typeface="Arial" panose="020B0604020202020204" pitchFamily="34" charset="0"/>
              </a:rPr>
              <a:t>Fux</a:t>
            </a:r>
            <a:r>
              <a:rPr lang="pt-BR" dirty="0">
                <a:latin typeface="Arial" panose="020B0604020202020204" pitchFamily="34" charset="0"/>
                <a:cs typeface="Arial" panose="020B0604020202020204" pitchFamily="34" charset="0"/>
              </a:rPr>
              <a:t> apresentou </a:t>
            </a:r>
            <a:r>
              <a:rPr lang="pt-BR" u="sng" dirty="0">
                <a:latin typeface="Arial" panose="020B0604020202020204" pitchFamily="34" charset="0"/>
                <a:cs typeface="Arial" panose="020B0604020202020204" pitchFamily="34" charset="0"/>
              </a:rPr>
              <a:t>posição intermediária</a:t>
            </a:r>
            <a:r>
              <a:rPr lang="pt-BR" dirty="0">
                <a:latin typeface="Arial" panose="020B0604020202020204" pitchFamily="34" charset="0"/>
                <a:cs typeface="Arial" panose="020B0604020202020204" pitchFamily="34" charset="0"/>
              </a:rPr>
              <a:t>, </a:t>
            </a:r>
            <a:r>
              <a:rPr lang="pt-BR" u="sng" dirty="0">
                <a:latin typeface="Arial" panose="020B0604020202020204" pitchFamily="34" charset="0"/>
                <a:cs typeface="Arial" panose="020B0604020202020204" pitchFamily="34" charset="0"/>
              </a:rPr>
              <a:t>defendendo a obrigatoriedade de inscrição na OAB apenas nos casos em que o exercício da advocacia privada é permitido</a:t>
            </a:r>
            <a:r>
              <a:rPr lang="pt-BR" dirty="0">
                <a:latin typeface="Arial" panose="020B0604020202020204" pitchFamily="34" charset="0"/>
                <a:cs typeface="Arial" panose="020B0604020202020204" pitchFamily="34" charset="0"/>
              </a:rPr>
              <a:t> ou </a:t>
            </a:r>
            <a:r>
              <a:rPr lang="pt-BR" u="sng" dirty="0">
                <a:latin typeface="Arial" panose="020B0604020202020204" pitchFamily="34" charset="0"/>
                <a:cs typeface="Arial" panose="020B0604020202020204" pitchFamily="34" charset="0"/>
              </a:rPr>
              <a:t>quando o concurso público exige a inscrição como requisito prévio</a:t>
            </a:r>
            <a:r>
              <a:rPr lang="pt-BR" dirty="0">
                <a:latin typeface="Arial" panose="020B0604020202020204" pitchFamily="34" charset="0"/>
                <a:cs typeface="Arial" panose="020B0604020202020204" pitchFamily="34" charset="0"/>
              </a:rPr>
              <a:t>, mas </a:t>
            </a:r>
            <a:r>
              <a:rPr lang="pt-BR" b="1" u="sng" dirty="0">
                <a:latin typeface="Arial" panose="020B0604020202020204" pitchFamily="34" charset="0"/>
                <a:cs typeface="Arial" panose="020B0604020202020204" pitchFamily="34" charset="0"/>
              </a:rPr>
              <a:t>afastando a necessidade de manter a inscrição ativa quando houver impedimento legal para advogar</a:t>
            </a:r>
            <a:r>
              <a:rPr lang="pt-BR" dirty="0">
                <a:latin typeface="Arial" panose="020B0604020202020204" pitchFamily="34" charset="0"/>
                <a:cs typeface="Arial" panose="020B0604020202020204" pitchFamily="34" charset="0"/>
              </a:rPr>
              <a:t>.</a:t>
            </a:r>
          </a:p>
          <a:p>
            <a:pPr marL="0" indent="0" algn="just">
              <a:buNone/>
            </a:pPr>
            <a:r>
              <a:rPr lang="pt-BR" dirty="0" smtClean="0">
                <a:latin typeface="Arial" panose="020B0604020202020204" pitchFamily="34" charset="0"/>
                <a:cs typeface="Arial" panose="020B0604020202020204" pitchFamily="34" charset="0"/>
              </a:rPr>
              <a:t>(https</a:t>
            </a:r>
            <a:r>
              <a:rPr lang="pt-BR" dirty="0">
                <a:latin typeface="Arial" panose="020B0604020202020204" pitchFamily="34" charset="0"/>
                <a:cs typeface="Arial" panose="020B0604020202020204" pitchFamily="34" charset="0"/>
              </a:rPr>
              <a:t>://</a:t>
            </a:r>
            <a:r>
              <a:rPr lang="pt-BR" dirty="0" smtClean="0">
                <a:latin typeface="Arial" panose="020B0604020202020204" pitchFamily="34" charset="0"/>
                <a:cs typeface="Arial" panose="020B0604020202020204" pitchFamily="34" charset="0"/>
              </a:rPr>
              <a:t>www.migalhas.com.br/quentes/429801/stf-toffoli-suspende-analise-de-inscricao-de-advogado-publico-na-oab)</a:t>
            </a:r>
            <a:endParaRPr lang="pt-BR" sz="1500"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58957" y="650160"/>
            <a:ext cx="9939130" cy="1477328"/>
          </a:xfrm>
          <a:prstGeom prst="rect">
            <a:avLst/>
          </a:prstGeom>
          <a:noFill/>
        </p:spPr>
        <p:txBody>
          <a:bodyPr wrap="square" rtlCol="0">
            <a:spAutoFit/>
          </a:bodyPr>
          <a:lstStyle/>
          <a:p>
            <a:pPr algn="ctr"/>
            <a:r>
              <a:rPr lang="pt-BR" sz="3600" b="1" dirty="0" smtClean="0">
                <a:latin typeface="Arial" panose="020B0604020202020204" pitchFamily="34" charset="0"/>
                <a:cs typeface="Arial" panose="020B0604020202020204" pitchFamily="34" charset="0"/>
              </a:rPr>
              <a:t>Advogados Públicos: obrigatoriedade de inscrição na </a:t>
            </a:r>
            <a:endParaRPr lang="pt-BR" sz="3600" b="1" dirty="0">
              <a:latin typeface="Arial" panose="020B0604020202020204" pitchFamily="34" charset="0"/>
              <a:cs typeface="Arial" panose="020B0604020202020204" pitchFamily="34" charset="0"/>
            </a:endParaRPr>
          </a:p>
          <a:p>
            <a:endParaRPr lang="pt-BR" dirty="0"/>
          </a:p>
        </p:txBody>
      </p:sp>
      <p:pic>
        <p:nvPicPr>
          <p:cNvPr id="7" name="Imagem 6"/>
          <p:cNvPicPr>
            <a:picLocks noChangeAspect="1"/>
          </p:cNvPicPr>
          <p:nvPr/>
        </p:nvPicPr>
        <p:blipFill>
          <a:blip r:embed="rId3"/>
          <a:stretch>
            <a:fillRect/>
          </a:stretch>
        </p:blipFill>
        <p:spPr>
          <a:xfrm>
            <a:off x="7792278" y="1368739"/>
            <a:ext cx="1882276" cy="389418"/>
          </a:xfrm>
          <a:prstGeom prst="rect">
            <a:avLst/>
          </a:prstGeom>
        </p:spPr>
      </p:pic>
    </p:spTree>
    <p:extLst>
      <p:ext uri="{BB962C8B-B14F-4D97-AF65-F5344CB8AC3E}">
        <p14:creationId xmlns:p14="http://schemas.microsoft.com/office/powerpoint/2010/main" val="192936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lgn="just">
              <a:buNone/>
            </a:pPr>
            <a:endParaRPr lang="pt-BR" b="1" u="sng" dirty="0" smtClean="0">
              <a:latin typeface="Arial" panose="020B0604020202020204" pitchFamily="34" charset="0"/>
              <a:cs typeface="Arial" panose="020B0604020202020204" pitchFamily="34" charset="0"/>
            </a:endParaRPr>
          </a:p>
          <a:p>
            <a:pPr algn="just"/>
            <a:r>
              <a:rPr lang="pt-BR" u="sng" dirty="0"/>
              <a:t>Não</a:t>
            </a:r>
            <a:r>
              <a:rPr lang="pt-BR" dirty="0"/>
              <a:t>. Advogados </a:t>
            </a:r>
            <a:r>
              <a:rPr lang="pt-BR" dirty="0" smtClean="0"/>
              <a:t>públicos </a:t>
            </a:r>
            <a:r>
              <a:rPr lang="pt-BR" dirty="0"/>
              <a:t>não são autores legítimos em ação popular. A ação popular é um instrumento de controle popular sobre a administração pública, e a legitimidade ativa (quem pode propor a ação) é, em regra, do </a:t>
            </a:r>
            <a:r>
              <a:rPr lang="pt-BR" dirty="0" smtClean="0"/>
              <a:t>cidadão.</a:t>
            </a:r>
            <a:endParaRPr lang="pt-BR" dirty="0"/>
          </a:p>
          <a:p>
            <a:pPr algn="just"/>
            <a:endParaRPr lang="pt-BR" dirty="0"/>
          </a:p>
          <a:p>
            <a:pPr algn="just"/>
            <a:r>
              <a:rPr lang="pt-BR" dirty="0"/>
              <a:t>Art. 5º, “</a:t>
            </a:r>
            <a:r>
              <a:rPr lang="pt-BR" b="1" dirty="0" smtClean="0"/>
              <a:t>LXXIII, CF</a:t>
            </a:r>
            <a:r>
              <a:rPr lang="pt-BR" dirty="0" smtClean="0"/>
              <a:t> </a:t>
            </a:r>
            <a:r>
              <a:rPr lang="pt-BR" dirty="0"/>
              <a:t>– qualquer cidadão é parte legítima para propor ação popular que vise a </a:t>
            </a:r>
            <a:r>
              <a:rPr lang="pt-BR" b="1" dirty="0"/>
              <a:t>anular ato lesivo ao patrimônio público</a:t>
            </a:r>
            <a:r>
              <a:rPr lang="pt-BR" dirty="0"/>
              <a:t> ou de </a:t>
            </a:r>
            <a:r>
              <a:rPr lang="pt-BR" b="1" dirty="0"/>
              <a:t>entidade de que o Estado participe</a:t>
            </a:r>
            <a:r>
              <a:rPr lang="pt-BR" dirty="0"/>
              <a:t>, à </a:t>
            </a:r>
            <a:r>
              <a:rPr lang="pt-BR" b="1" dirty="0"/>
              <a:t>moralidade administrativa</a:t>
            </a:r>
            <a:r>
              <a:rPr lang="pt-BR" dirty="0"/>
              <a:t>, </a:t>
            </a:r>
            <a:r>
              <a:rPr lang="pt-BR" dirty="0" smtClean="0"/>
              <a:t>ao </a:t>
            </a:r>
            <a:r>
              <a:rPr lang="pt-BR" b="1" dirty="0" smtClean="0"/>
              <a:t>meio </a:t>
            </a:r>
            <a:r>
              <a:rPr lang="pt-BR" b="1" dirty="0"/>
              <a:t>ambiente</a:t>
            </a:r>
            <a:r>
              <a:rPr lang="pt-BR" dirty="0"/>
              <a:t> e ao </a:t>
            </a:r>
            <a:r>
              <a:rPr lang="pt-BR" b="1" dirty="0"/>
              <a:t>patrimônio histórico</a:t>
            </a:r>
            <a:r>
              <a:rPr lang="pt-BR" dirty="0"/>
              <a:t> e </a:t>
            </a:r>
            <a:r>
              <a:rPr lang="pt-BR" b="1" dirty="0"/>
              <a:t>cultural</a:t>
            </a:r>
            <a:r>
              <a:rPr lang="pt-BR" dirty="0"/>
              <a:t>, ficando o autor, salvo comprovada má-fé, isento de custas judiciais e do ônus da sucumbência”;</a:t>
            </a: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58957" y="650160"/>
            <a:ext cx="9939130" cy="1200329"/>
          </a:xfrm>
          <a:prstGeom prst="rect">
            <a:avLst/>
          </a:prstGeom>
          <a:noFill/>
        </p:spPr>
        <p:txBody>
          <a:bodyPr wrap="square" rtlCol="0">
            <a:spAutoFit/>
          </a:bodyPr>
          <a:lstStyle/>
          <a:p>
            <a:pPr algn="ctr"/>
            <a:r>
              <a:rPr lang="pt-BR" sz="3600" b="1" dirty="0" smtClean="0">
                <a:latin typeface="Arial" panose="020B0604020202020204" pitchFamily="34" charset="0"/>
                <a:cs typeface="Arial" panose="020B0604020202020204" pitchFamily="34" charset="0"/>
              </a:rPr>
              <a:t>Advogados Públicos: legitimação para Ação Popular </a:t>
            </a:r>
            <a:endParaRPr lang="pt-BR" dirty="0"/>
          </a:p>
        </p:txBody>
      </p:sp>
    </p:spTree>
    <p:extLst>
      <p:ext uri="{BB962C8B-B14F-4D97-AF65-F5344CB8AC3E}">
        <p14:creationId xmlns:p14="http://schemas.microsoft.com/office/powerpoint/2010/main" val="261328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pPr marL="0" indent="0" algn="just">
              <a:buNone/>
            </a:pPr>
            <a:endParaRPr lang="pt-BR" b="1" u="sng" dirty="0" smtClean="0">
              <a:latin typeface="Arial" panose="020B0604020202020204" pitchFamily="34" charset="0"/>
              <a:cs typeface="Arial" panose="020B0604020202020204" pitchFamily="34" charset="0"/>
            </a:endParaRPr>
          </a:p>
          <a:p>
            <a:pPr marL="0" indent="0" algn="just">
              <a:buNone/>
            </a:pPr>
            <a:r>
              <a:rPr lang="pt-BR" u="sng" dirty="0"/>
              <a:t>Sim</a:t>
            </a:r>
            <a:r>
              <a:rPr lang="pt-BR" dirty="0"/>
              <a:t>, o advogado público tem o dever de denunciar ao gestor (ou autoridade competente) irregularidades que tome conhecimento no exercício da função pública. </a:t>
            </a:r>
            <a:r>
              <a:rPr lang="pt-BR" u="sng" dirty="0"/>
              <a:t>Essa obrigação visa garantir a moralidade e eficiência da administração pública e está fundamentada no dever de lealdade e </a:t>
            </a:r>
            <a:r>
              <a:rPr lang="pt-BR" u="sng" dirty="0" smtClean="0"/>
              <a:t>legalidade</a:t>
            </a:r>
            <a:r>
              <a:rPr lang="pt-BR" dirty="0" smtClean="0"/>
              <a:t>. </a:t>
            </a:r>
            <a:r>
              <a:rPr lang="pt-BR" b="1" dirty="0" smtClean="0"/>
              <a:t>O Advogado público realiza o controle jurídico na Administração Pública, assim, tomando conhecimento de irregularidades, deve levar ao conhecimento do Gestor</a:t>
            </a:r>
            <a:r>
              <a:rPr lang="pt-BR" dirty="0" smtClean="0"/>
              <a:t>.</a:t>
            </a:r>
            <a:endParaRPr lang="pt-BR" sz="1500"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1258957" y="650160"/>
            <a:ext cx="9939130" cy="1138773"/>
          </a:xfrm>
          <a:prstGeom prst="rect">
            <a:avLst/>
          </a:prstGeom>
          <a:noFill/>
        </p:spPr>
        <p:txBody>
          <a:bodyPr wrap="square" rtlCol="0">
            <a:spAutoFit/>
          </a:bodyPr>
          <a:lstStyle/>
          <a:p>
            <a:pPr algn="ctr"/>
            <a:r>
              <a:rPr lang="pt-BR" sz="3400" b="1" dirty="0"/>
              <a:t>Advogado Público tem o dever de denunciar irregularidades de que tome conhecimento ao Gestor?</a:t>
            </a:r>
          </a:p>
        </p:txBody>
      </p:sp>
    </p:spTree>
    <p:extLst>
      <p:ext uri="{BB962C8B-B14F-4D97-AF65-F5344CB8AC3E}">
        <p14:creationId xmlns:p14="http://schemas.microsoft.com/office/powerpoint/2010/main" val="341878189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1590</TotalTime>
  <Words>2111</Words>
  <Application>Microsoft Office PowerPoint</Application>
  <PresentationFormat>Widescreen</PresentationFormat>
  <Paragraphs>184</Paragraphs>
  <Slides>47</Slides>
  <Notes>0</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47</vt:i4>
      </vt:variant>
    </vt:vector>
  </HeadingPairs>
  <TitlesOfParts>
    <vt:vector size="53" baseType="lpstr">
      <vt:lpstr>Arial</vt:lpstr>
      <vt:lpstr>Arial Black</vt:lpstr>
      <vt:lpstr>Calibri</vt:lpstr>
      <vt:lpstr>Calibri Light</vt:lpstr>
      <vt:lpstr>Tema do Office</vt:lpstr>
      <vt:lpstr>1_Tema do Office</vt:lpstr>
      <vt:lpstr>Apresentação do PowerPoint</vt:lpstr>
      <vt:lpstr>Apresentação do PowerPoint</vt:lpstr>
      <vt:lpstr>Apresentação do PowerPoint</vt:lpstr>
      <vt:lpstr> </vt:lpstr>
      <vt:lpstr> </vt:lpstr>
      <vt:lpstr> </vt:lpstr>
      <vt:lpstr> </vt:lpstr>
      <vt:lpstr> </vt:lpstr>
      <vt:lpstr> </vt:lpstr>
      <vt:lpstr> </vt:lpstr>
      <vt:lpstr> </vt:lpstr>
      <vt:lpstr> </vt:lpstr>
      <vt:lpstr> </vt:lpstr>
      <vt:lpstr> </vt:lpstr>
      <vt:lpstr> </vt:lpstr>
      <vt:lpstr> </vt:lpstr>
      <vt:lpstr>Contratação de advogados por inexigibilidade</vt:lpstr>
      <vt:lpstr>Contratação de advogados por inexigibilidade</vt:lpstr>
      <vt:lpstr>Contratação de advogados por inexigibilidade</vt:lpstr>
      <vt:lpstr>Contratação de advogados por inexigibilidade</vt:lpstr>
      <vt:lpstr>Contratação de advogados por inexigibilidade</vt:lpstr>
      <vt:lpstr>Contratação de advogados por inexigibilidade</vt:lpstr>
      <vt:lpstr>Contratação de advogados por inexigibilidade</vt:lpstr>
      <vt:lpstr>Contratação de advogados por inexigibilidade</vt:lpstr>
      <vt:lpstr>Contratação de advogados por inexigibilidade</vt:lpstr>
      <vt:lpstr>ACÓRDÃO nº 1111/08 – Pleno PREJULGADO Nº 06  - TCE-PR</vt:lpstr>
      <vt:lpstr>ACÓRDÃO nº 1111/08 – Pleno PREJULGADO Nº 06  - TCE-PR</vt:lpstr>
      <vt:lpstr>ACÓRDÃO nº 1111/08 – Pleno PREJULGADO Nº 06  - TCE-PR</vt:lpstr>
      <vt:lpstr>ACÓRDÃO nº 1111/08 – Pleno PREJULGADO Nº 06  - TCE-PR</vt:lpstr>
      <vt:lpstr>ACÓRDÃO nº 1111/08 – Pleno PREJULGADO Nº 06  - TCE-PR</vt:lpstr>
      <vt:lpstr>ACÓRDÃO nº 1111/08 – Pleno PREJULGADO Nº 06  - TCE-PR</vt:lpstr>
      <vt:lpstr>ACÓRDÃO nº 1111/08 – Pleno PREJULGADO Nº 06  - TCE-PR</vt:lpstr>
      <vt:lpstr>Apresentação do PowerPoint</vt:lpstr>
      <vt:lpstr>Advogados efetivos e comissionados:  regras de atuação</vt:lpstr>
      <vt:lpstr>Terceirização de pessoal</vt:lpstr>
      <vt:lpstr>Terceirizações de serviços jurídicos </vt:lpstr>
      <vt:lpstr>Prefeito e escritório de advocacia devem restituir R$ 426,7 mil a Jacarezinho</vt:lpstr>
      <vt:lpstr>Tempo integral e Dedicação exclusiva</vt:lpstr>
      <vt:lpstr>Tempo integral e Dedicação exclusiva</vt:lpstr>
      <vt:lpstr>Tempo integral e Dedicação exclusiva</vt:lpstr>
      <vt:lpstr>DEFESA JUDICIAL DE GESTORES E SERVIDORES</vt:lpstr>
      <vt:lpstr>DEFESA JUDICIAL DE GESTORES E SERVIDORES</vt:lpstr>
      <vt:lpstr>DEFESA JUDICIAL DE GESTORES E SERVIDORES</vt:lpstr>
      <vt:lpstr>DEFESA JUDICIAL DE GESTORES E SERVIDORES</vt:lpstr>
      <vt:lpstr>DEFESA JUDICIAL DE GESTORES E SERVIDORES</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Usuario</cp:lastModifiedBy>
  <cp:revision>57</cp:revision>
  <dcterms:created xsi:type="dcterms:W3CDTF">2021-01-15T17:03:51Z</dcterms:created>
  <dcterms:modified xsi:type="dcterms:W3CDTF">2025-07-01T15:33:10Z</dcterms:modified>
</cp:coreProperties>
</file>